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55"/>
  </p:notesMasterIdLst>
  <p:sldIdLst>
    <p:sldId id="256" r:id="rId2"/>
    <p:sldId id="257" r:id="rId3"/>
    <p:sldId id="258" r:id="rId4"/>
    <p:sldId id="309" r:id="rId5"/>
    <p:sldId id="310" r:id="rId6"/>
    <p:sldId id="311" r:id="rId7"/>
    <p:sldId id="312" r:id="rId8"/>
    <p:sldId id="313" r:id="rId9"/>
    <p:sldId id="314" r:id="rId10"/>
    <p:sldId id="315" r:id="rId11"/>
    <p:sldId id="316" r:id="rId12"/>
    <p:sldId id="332" r:id="rId13"/>
    <p:sldId id="317" r:id="rId14"/>
    <p:sldId id="318" r:id="rId15"/>
    <p:sldId id="319" r:id="rId16"/>
    <p:sldId id="320" r:id="rId17"/>
    <p:sldId id="321" r:id="rId18"/>
    <p:sldId id="322" r:id="rId19"/>
    <p:sldId id="323" r:id="rId20"/>
    <p:sldId id="280" r:id="rId21"/>
    <p:sldId id="265" r:id="rId22"/>
    <p:sldId id="266" r:id="rId23"/>
    <p:sldId id="281" r:id="rId24"/>
    <p:sldId id="282" r:id="rId25"/>
    <p:sldId id="283" r:id="rId26"/>
    <p:sldId id="284" r:id="rId27"/>
    <p:sldId id="285" r:id="rId28"/>
    <p:sldId id="268" r:id="rId29"/>
    <p:sldId id="286" r:id="rId30"/>
    <p:sldId id="287" r:id="rId31"/>
    <p:sldId id="288" r:id="rId32"/>
    <p:sldId id="289" r:id="rId33"/>
    <p:sldId id="290" r:id="rId34"/>
    <p:sldId id="291" r:id="rId35"/>
    <p:sldId id="292" r:id="rId36"/>
    <p:sldId id="293" r:id="rId37"/>
    <p:sldId id="294" r:id="rId38"/>
    <p:sldId id="295" r:id="rId39"/>
    <p:sldId id="297" r:id="rId40"/>
    <p:sldId id="298" r:id="rId41"/>
    <p:sldId id="299" r:id="rId42"/>
    <p:sldId id="300" r:id="rId43"/>
    <p:sldId id="301" r:id="rId44"/>
    <p:sldId id="302" r:id="rId45"/>
    <p:sldId id="304" r:id="rId46"/>
    <p:sldId id="303" r:id="rId47"/>
    <p:sldId id="324" r:id="rId48"/>
    <p:sldId id="330" r:id="rId49"/>
    <p:sldId id="325" r:id="rId50"/>
    <p:sldId id="328" r:id="rId51"/>
    <p:sldId id="327" r:id="rId52"/>
    <p:sldId id="329" r:id="rId53"/>
    <p:sldId id="308" r:id="rId5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A5FA9FFB-AA4B-4A4A-AF15-61D8E9ACD603}">
          <p14:sldIdLst>
            <p14:sldId id="256"/>
            <p14:sldId id="257"/>
            <p14:sldId id="258"/>
            <p14:sldId id="309"/>
            <p14:sldId id="310"/>
            <p14:sldId id="311"/>
            <p14:sldId id="312"/>
            <p14:sldId id="313"/>
            <p14:sldId id="314"/>
            <p14:sldId id="315"/>
            <p14:sldId id="316"/>
            <p14:sldId id="332"/>
            <p14:sldId id="317"/>
            <p14:sldId id="318"/>
            <p14:sldId id="319"/>
            <p14:sldId id="320"/>
            <p14:sldId id="321"/>
            <p14:sldId id="322"/>
            <p14:sldId id="323"/>
            <p14:sldId id="280"/>
            <p14:sldId id="265"/>
            <p14:sldId id="266"/>
            <p14:sldId id="281"/>
            <p14:sldId id="282"/>
            <p14:sldId id="283"/>
            <p14:sldId id="284"/>
            <p14:sldId id="285"/>
            <p14:sldId id="268"/>
            <p14:sldId id="286"/>
            <p14:sldId id="287"/>
            <p14:sldId id="288"/>
            <p14:sldId id="289"/>
            <p14:sldId id="290"/>
            <p14:sldId id="291"/>
            <p14:sldId id="292"/>
            <p14:sldId id="293"/>
            <p14:sldId id="294"/>
            <p14:sldId id="295"/>
            <p14:sldId id="297"/>
            <p14:sldId id="298"/>
            <p14:sldId id="299"/>
            <p14:sldId id="300"/>
            <p14:sldId id="301"/>
            <p14:sldId id="302"/>
            <p14:sldId id="304"/>
            <p14:sldId id="303"/>
            <p14:sldId id="324"/>
            <p14:sldId id="330"/>
            <p14:sldId id="325"/>
            <p14:sldId id="328"/>
            <p14:sldId id="327"/>
            <p14:sldId id="329"/>
            <p14:sldId id="30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Моисеева Е.С." initials="МЕ"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06" autoAdjust="0"/>
    <p:restoredTop sz="94676" autoAdjust="0"/>
  </p:normalViewPr>
  <p:slideViewPr>
    <p:cSldViewPr>
      <p:cViewPr varScale="1">
        <p:scale>
          <a:sx n="102" d="100"/>
          <a:sy n="102" d="100"/>
        </p:scale>
        <p:origin x="2130" y="96"/>
      </p:cViewPr>
      <p:guideLst>
        <p:guide orient="horz" pos="2160"/>
        <p:guide pos="2880"/>
      </p:guideLst>
    </p:cSldViewPr>
  </p:slideViewPr>
  <p:outlineViewPr>
    <p:cViewPr>
      <p:scale>
        <a:sx n="33" d="100"/>
        <a:sy n="33" d="100"/>
      </p:scale>
      <p:origin x="42" y="2327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AE3F7B-057B-4DE7-A508-E6E80B85A1D3}"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858F0184-2239-4CC8-BDFB-745709F963CC}">
      <dgm:prSet phldrT="[Текст]" custT="1"/>
      <dgm:spPr/>
      <dgm:t>
        <a:bodyPr/>
        <a:lstStyle/>
        <a:p>
          <a:r>
            <a:rPr lang="ru-RU" sz="1400" dirty="0"/>
            <a:t>Условия для проведения  анализов</a:t>
          </a:r>
        </a:p>
      </dgm:t>
    </dgm:pt>
    <dgm:pt modelId="{F813F8E8-2377-4F20-B1F4-FBD7522B9277}" type="parTrans" cxnId="{D143B8B9-79D2-4B5A-9C05-61F9FD9C6361}">
      <dgm:prSet/>
      <dgm:spPr/>
      <dgm:t>
        <a:bodyPr/>
        <a:lstStyle/>
        <a:p>
          <a:endParaRPr lang="ru-RU"/>
        </a:p>
      </dgm:t>
    </dgm:pt>
    <dgm:pt modelId="{ABE21F84-D8ED-4DB7-852E-F43B4DDF0906}" type="sibTrans" cxnId="{D143B8B9-79D2-4B5A-9C05-61F9FD9C6361}">
      <dgm:prSet/>
      <dgm:spPr/>
      <dgm:t>
        <a:bodyPr/>
        <a:lstStyle/>
        <a:p>
          <a:endParaRPr lang="ru-RU"/>
        </a:p>
      </dgm:t>
    </dgm:pt>
    <dgm:pt modelId="{5C0BBD81-999B-45E3-80A1-2BEACA05823D}">
      <dgm:prSet phldrT="[Текст]" custT="1"/>
      <dgm:spPr/>
      <dgm:t>
        <a:bodyPr/>
        <a:lstStyle/>
        <a:p>
          <a:r>
            <a:rPr lang="ru-RU" sz="1200" b="0" i="0" dirty="0"/>
            <a:t>Требования НД на метод исследования</a:t>
          </a:r>
          <a:endParaRPr lang="ru-RU" sz="1200" dirty="0"/>
        </a:p>
      </dgm:t>
    </dgm:pt>
    <dgm:pt modelId="{6BA5F576-6BEA-47B1-91AE-92F444073A29}" type="parTrans" cxnId="{C48FBC2F-79D4-41D3-9A25-2EDCA5CFA098}">
      <dgm:prSet/>
      <dgm:spPr/>
      <dgm:t>
        <a:bodyPr/>
        <a:lstStyle/>
        <a:p>
          <a:endParaRPr lang="ru-RU"/>
        </a:p>
      </dgm:t>
    </dgm:pt>
    <dgm:pt modelId="{C730853C-4676-410C-A299-EBDB8AF19656}" type="sibTrans" cxnId="{C48FBC2F-79D4-41D3-9A25-2EDCA5CFA098}">
      <dgm:prSet/>
      <dgm:spPr/>
      <dgm:t>
        <a:bodyPr/>
        <a:lstStyle/>
        <a:p>
          <a:endParaRPr lang="ru-RU"/>
        </a:p>
      </dgm:t>
    </dgm:pt>
    <dgm:pt modelId="{98E1D931-EFA4-46D3-A2A3-6C239B3E545B}">
      <dgm:prSet phldrT="[Текст]"/>
      <dgm:spPr/>
      <dgm:t>
        <a:bodyPr/>
        <a:lstStyle/>
        <a:p>
          <a:r>
            <a:rPr lang="ru-RU" b="0" i="0" dirty="0"/>
            <a:t>Проверка приемлемости результатов единичных анализов, получаемых в условиях повторяемости </a:t>
          </a:r>
          <a:r>
            <a:rPr lang="ru-RU" dirty="0"/>
            <a:t>(проводится лаборантом)</a:t>
          </a:r>
        </a:p>
      </dgm:t>
    </dgm:pt>
    <dgm:pt modelId="{4D909694-15BB-4EFE-B1A5-A7752055AA3E}" type="parTrans" cxnId="{A11CB65A-46AD-408C-899A-948791662E73}">
      <dgm:prSet/>
      <dgm:spPr/>
      <dgm:t>
        <a:bodyPr/>
        <a:lstStyle/>
        <a:p>
          <a:endParaRPr lang="ru-RU"/>
        </a:p>
      </dgm:t>
    </dgm:pt>
    <dgm:pt modelId="{CA8DBFAF-B730-48B5-A5A2-5787142C1671}" type="sibTrans" cxnId="{A11CB65A-46AD-408C-899A-948791662E73}">
      <dgm:prSet/>
      <dgm:spPr/>
      <dgm:t>
        <a:bodyPr/>
        <a:lstStyle/>
        <a:p>
          <a:endParaRPr lang="ru-RU"/>
        </a:p>
      </dgm:t>
    </dgm:pt>
    <dgm:pt modelId="{733950C3-4EE1-4B49-8A28-EC1ADDFAB712}">
      <dgm:prSet phldrT="[Текст]" custT="1"/>
      <dgm:spPr/>
      <dgm:t>
        <a:bodyPr/>
        <a:lstStyle/>
        <a:p>
          <a:r>
            <a:rPr lang="ru-RU" sz="1200" b="0" i="0" dirty="0"/>
            <a:t>Оперативный контроль процедуры анализа</a:t>
          </a:r>
          <a:endParaRPr lang="ru-RU" sz="1200" dirty="0"/>
        </a:p>
      </dgm:t>
    </dgm:pt>
    <dgm:pt modelId="{EE2C18E1-36D0-46AE-97CF-822B6181AC27}" type="parTrans" cxnId="{FEA0C0EE-CA2F-48E6-A1F2-0D81A28B0614}">
      <dgm:prSet/>
      <dgm:spPr/>
      <dgm:t>
        <a:bodyPr/>
        <a:lstStyle/>
        <a:p>
          <a:endParaRPr lang="ru-RU"/>
        </a:p>
      </dgm:t>
    </dgm:pt>
    <dgm:pt modelId="{BCE84D0F-E7F6-4EB4-B3B1-45D82E236A3F}" type="sibTrans" cxnId="{FEA0C0EE-CA2F-48E6-A1F2-0D81A28B0614}">
      <dgm:prSet/>
      <dgm:spPr/>
      <dgm:t>
        <a:bodyPr/>
        <a:lstStyle/>
        <a:p>
          <a:endParaRPr lang="ru-RU"/>
        </a:p>
      </dgm:t>
    </dgm:pt>
    <dgm:pt modelId="{03090160-E1E2-4328-ABE6-636E41E51112}">
      <dgm:prSet phldrT="[Текст]"/>
      <dgm:spPr/>
      <dgm:t>
        <a:bodyPr/>
        <a:lstStyle/>
        <a:p>
          <a:r>
            <a:rPr lang="ru-RU" dirty="0"/>
            <a:t>осуществляется лаборантом по определенному плану, а также в случае отклонений от нормального хода процесса, в том числе по причине ввода приборов после ремонта и поверки, смены партии реактивов, использования медианы в качестве результата рабочей пробы и др.</a:t>
          </a:r>
        </a:p>
      </dgm:t>
    </dgm:pt>
    <dgm:pt modelId="{E4BA9409-18D2-4BB1-9D7A-AA84C82B904F}" type="parTrans" cxnId="{9FC00A6E-A312-4E21-B0E9-9EDF6D2790B1}">
      <dgm:prSet/>
      <dgm:spPr/>
      <dgm:t>
        <a:bodyPr/>
        <a:lstStyle/>
        <a:p>
          <a:endParaRPr lang="ru-RU"/>
        </a:p>
      </dgm:t>
    </dgm:pt>
    <dgm:pt modelId="{83051D04-7605-441A-AF77-94FC02EBD715}" type="sibTrans" cxnId="{9FC00A6E-A312-4E21-B0E9-9EDF6D2790B1}">
      <dgm:prSet/>
      <dgm:spPr/>
      <dgm:t>
        <a:bodyPr/>
        <a:lstStyle/>
        <a:p>
          <a:endParaRPr lang="ru-RU"/>
        </a:p>
      </dgm:t>
    </dgm:pt>
    <dgm:pt modelId="{CC395289-1A23-49C3-8C6A-EE01A165E74B}">
      <dgm:prSet phldrT="[Текст]"/>
      <dgm:spPr/>
      <dgm:t>
        <a:bodyPr/>
        <a:lstStyle/>
        <a:p>
          <a:r>
            <a:rPr lang="ru-RU" dirty="0"/>
            <a:t>Контроль факторов окружающей среды (температура, влажность, и т.п.)</a:t>
          </a:r>
        </a:p>
      </dgm:t>
    </dgm:pt>
    <dgm:pt modelId="{4104E5AB-253C-4B62-B2B6-76BFA29F68E5}" type="sibTrans" cxnId="{CB116D2C-6384-4FDC-A99D-AC02B9807591}">
      <dgm:prSet/>
      <dgm:spPr/>
      <dgm:t>
        <a:bodyPr/>
        <a:lstStyle/>
        <a:p>
          <a:endParaRPr lang="ru-RU"/>
        </a:p>
      </dgm:t>
    </dgm:pt>
    <dgm:pt modelId="{8AB1D61A-97CE-444D-9128-D833BFF00519}" type="parTrans" cxnId="{CB116D2C-6384-4FDC-A99D-AC02B9807591}">
      <dgm:prSet/>
      <dgm:spPr/>
      <dgm:t>
        <a:bodyPr/>
        <a:lstStyle/>
        <a:p>
          <a:endParaRPr lang="ru-RU"/>
        </a:p>
      </dgm:t>
    </dgm:pt>
    <dgm:pt modelId="{7A82FF14-8C19-4D84-9C55-801A08C676C6}">
      <dgm:prSet phldrT="[Текст]"/>
      <dgm:spPr/>
      <dgm:t>
        <a:bodyPr/>
        <a:lstStyle/>
        <a:p>
          <a:r>
            <a:rPr lang="ru-RU" dirty="0"/>
            <a:t>Исправность оборудования, наличие поверок на СИ и свидетельств об аттестации вспомогательного оборудования</a:t>
          </a:r>
        </a:p>
      </dgm:t>
    </dgm:pt>
    <dgm:pt modelId="{5813ACA9-DC55-4B19-BC73-351788E74AFA}" type="parTrans" cxnId="{95CA8CAB-97CD-45DE-985B-CF9D6AB71BDE}">
      <dgm:prSet/>
      <dgm:spPr/>
      <dgm:t>
        <a:bodyPr/>
        <a:lstStyle/>
        <a:p>
          <a:endParaRPr lang="ru-RU"/>
        </a:p>
      </dgm:t>
    </dgm:pt>
    <dgm:pt modelId="{A0D3E0C5-E29C-44B8-AF5B-59A4FB703507}" type="sibTrans" cxnId="{95CA8CAB-97CD-45DE-985B-CF9D6AB71BDE}">
      <dgm:prSet/>
      <dgm:spPr/>
      <dgm:t>
        <a:bodyPr/>
        <a:lstStyle/>
        <a:p>
          <a:endParaRPr lang="ru-RU"/>
        </a:p>
      </dgm:t>
    </dgm:pt>
    <dgm:pt modelId="{E7FFDA0E-E217-424A-BD22-158D2B876120}">
      <dgm:prSet phldrT="[Текст]" custT="1"/>
      <dgm:spPr/>
      <dgm:t>
        <a:bodyPr/>
        <a:lstStyle/>
        <a:p>
          <a:r>
            <a:rPr lang="ru-RU" sz="1500" dirty="0"/>
            <a:t>Для контроля стабильности результатов анализа рабочих проб, выполняемого по определенной методике, проводят контрольные определения в соответствии с выбранным алгоритмом контроля</a:t>
          </a:r>
        </a:p>
      </dgm:t>
    </dgm:pt>
    <dgm:pt modelId="{963CC4FD-96D1-4DB5-96D7-4F1D19F427B4}" type="parTrans" cxnId="{52F3C5B9-9374-4C96-A113-4A12FCEE139C}">
      <dgm:prSet/>
      <dgm:spPr/>
      <dgm:t>
        <a:bodyPr/>
        <a:lstStyle/>
        <a:p>
          <a:endParaRPr lang="ru-RU"/>
        </a:p>
      </dgm:t>
    </dgm:pt>
    <dgm:pt modelId="{1601B6B9-E183-4078-AA55-811ABA68D3AA}" type="sibTrans" cxnId="{52F3C5B9-9374-4C96-A113-4A12FCEE139C}">
      <dgm:prSet/>
      <dgm:spPr/>
      <dgm:t>
        <a:bodyPr/>
        <a:lstStyle/>
        <a:p>
          <a:endParaRPr lang="ru-RU"/>
        </a:p>
      </dgm:t>
    </dgm:pt>
    <dgm:pt modelId="{DC45E5B3-8C9D-4898-A258-ACFD918490B8}">
      <dgm:prSet phldrT="[Текст]" custT="1"/>
      <dgm:spPr/>
      <dgm:t>
        <a:bodyPr/>
        <a:lstStyle/>
        <a:p>
          <a:r>
            <a:rPr lang="ru-RU" sz="1200" b="0" i="0" dirty="0"/>
            <a:t>Контроль стабильности результатов измерений</a:t>
          </a:r>
          <a:endParaRPr lang="ru-RU" dirty="0"/>
        </a:p>
      </dgm:t>
    </dgm:pt>
    <dgm:pt modelId="{02910A13-D22B-45B9-BAAF-2902E4FE3E35}" type="parTrans" cxnId="{A12D2A33-54E0-44C7-B7AF-CD402C154408}">
      <dgm:prSet/>
      <dgm:spPr/>
      <dgm:t>
        <a:bodyPr/>
        <a:lstStyle/>
        <a:p>
          <a:endParaRPr lang="ru-RU"/>
        </a:p>
      </dgm:t>
    </dgm:pt>
    <dgm:pt modelId="{C278D465-64E0-401D-8EB7-A737AD921641}" type="sibTrans" cxnId="{A12D2A33-54E0-44C7-B7AF-CD402C154408}">
      <dgm:prSet/>
      <dgm:spPr/>
      <dgm:t>
        <a:bodyPr/>
        <a:lstStyle/>
        <a:p>
          <a:endParaRPr lang="ru-RU"/>
        </a:p>
      </dgm:t>
    </dgm:pt>
    <dgm:pt modelId="{20BE33D3-AC6E-4AE9-9AD2-1ADAB11E3107}">
      <dgm:prSet phldrT="[Текст]" custT="1"/>
      <dgm:spPr/>
      <dgm:t>
        <a:bodyPr/>
        <a:lstStyle/>
        <a:p>
          <a:r>
            <a:rPr lang="ru-RU" sz="1200" dirty="0"/>
            <a:t>Внешний контроль качества результатов</a:t>
          </a:r>
        </a:p>
      </dgm:t>
    </dgm:pt>
    <dgm:pt modelId="{AE378BC9-7E4E-4438-98C6-5FF74E7C4BC2}" type="parTrans" cxnId="{54D517FA-7CDA-4E7E-AA84-9D143B09D3D1}">
      <dgm:prSet/>
      <dgm:spPr/>
      <dgm:t>
        <a:bodyPr/>
        <a:lstStyle/>
        <a:p>
          <a:endParaRPr lang="ru-RU"/>
        </a:p>
      </dgm:t>
    </dgm:pt>
    <dgm:pt modelId="{0C0D8A4D-611B-4FBB-8218-BD2757048F50}" type="sibTrans" cxnId="{54D517FA-7CDA-4E7E-AA84-9D143B09D3D1}">
      <dgm:prSet/>
      <dgm:spPr/>
      <dgm:t>
        <a:bodyPr/>
        <a:lstStyle/>
        <a:p>
          <a:endParaRPr lang="ru-RU"/>
        </a:p>
      </dgm:t>
    </dgm:pt>
    <dgm:pt modelId="{784401FA-D765-49A2-AD9A-87631BDC433D}">
      <dgm:prSet phldrT="[Текст]" custT="1"/>
      <dgm:spPr/>
      <dgm:t>
        <a:bodyPr/>
        <a:lstStyle/>
        <a:p>
          <a:r>
            <a:rPr lang="ru-RU" sz="1500" dirty="0"/>
            <a:t>Участие испытательной  лаборатории в межлабораторных сравнительных испытаниях</a:t>
          </a:r>
        </a:p>
      </dgm:t>
    </dgm:pt>
    <dgm:pt modelId="{10B48CB4-577B-41C3-B47B-5BD5F2A370A1}" type="parTrans" cxnId="{A6286052-ABC6-4875-9556-7D9D9AE5D553}">
      <dgm:prSet/>
      <dgm:spPr/>
      <dgm:t>
        <a:bodyPr/>
        <a:lstStyle/>
        <a:p>
          <a:endParaRPr lang="ru-RU"/>
        </a:p>
      </dgm:t>
    </dgm:pt>
    <dgm:pt modelId="{07444BE1-D1C4-48CB-8696-F55179295468}" type="sibTrans" cxnId="{A6286052-ABC6-4875-9556-7D9D9AE5D553}">
      <dgm:prSet/>
      <dgm:spPr/>
      <dgm:t>
        <a:bodyPr/>
        <a:lstStyle/>
        <a:p>
          <a:endParaRPr lang="ru-RU"/>
        </a:p>
      </dgm:t>
    </dgm:pt>
    <dgm:pt modelId="{6889539C-2AE5-4ADF-9ED9-D31880EA811E}" type="pres">
      <dgm:prSet presAssocID="{59AE3F7B-057B-4DE7-A508-E6E80B85A1D3}" presName="linearFlow" presStyleCnt="0">
        <dgm:presLayoutVars>
          <dgm:dir/>
          <dgm:animLvl val="lvl"/>
          <dgm:resizeHandles val="exact"/>
        </dgm:presLayoutVars>
      </dgm:prSet>
      <dgm:spPr/>
    </dgm:pt>
    <dgm:pt modelId="{F5ECFBD3-42AE-49C3-82CE-18DB5B947B9C}" type="pres">
      <dgm:prSet presAssocID="{858F0184-2239-4CC8-BDFB-745709F963CC}" presName="composite" presStyleCnt="0"/>
      <dgm:spPr/>
    </dgm:pt>
    <dgm:pt modelId="{31BA0679-AF6E-4439-AF90-1CD0B0048698}" type="pres">
      <dgm:prSet presAssocID="{858F0184-2239-4CC8-BDFB-745709F963CC}" presName="parentText" presStyleLbl="alignNode1" presStyleIdx="0" presStyleCnt="5" custScaleX="120359">
        <dgm:presLayoutVars>
          <dgm:chMax val="1"/>
          <dgm:bulletEnabled val="1"/>
        </dgm:presLayoutVars>
      </dgm:prSet>
      <dgm:spPr/>
    </dgm:pt>
    <dgm:pt modelId="{9B25B95E-783F-4049-AD38-BFE781563DF8}" type="pres">
      <dgm:prSet presAssocID="{858F0184-2239-4CC8-BDFB-745709F963CC}" presName="descendantText" presStyleLbl="alignAcc1" presStyleIdx="0" presStyleCnt="5" custScaleX="89032">
        <dgm:presLayoutVars>
          <dgm:bulletEnabled val="1"/>
        </dgm:presLayoutVars>
      </dgm:prSet>
      <dgm:spPr/>
    </dgm:pt>
    <dgm:pt modelId="{43AEF142-3383-4BC3-94B9-1E2E8D207AC4}" type="pres">
      <dgm:prSet presAssocID="{ABE21F84-D8ED-4DB7-852E-F43B4DDF0906}" presName="sp" presStyleCnt="0"/>
      <dgm:spPr/>
    </dgm:pt>
    <dgm:pt modelId="{5EDDD38E-4D69-47F7-AB49-583784A5F799}" type="pres">
      <dgm:prSet presAssocID="{5C0BBD81-999B-45E3-80A1-2BEACA05823D}" presName="composite" presStyleCnt="0"/>
      <dgm:spPr/>
    </dgm:pt>
    <dgm:pt modelId="{F018B541-54C2-4624-BE5A-A39C1089DB80}" type="pres">
      <dgm:prSet presAssocID="{5C0BBD81-999B-45E3-80A1-2BEACA05823D}" presName="parentText" presStyleLbl="alignNode1" presStyleIdx="1" presStyleCnt="5" custScaleX="110600">
        <dgm:presLayoutVars>
          <dgm:chMax val="1"/>
          <dgm:bulletEnabled val="1"/>
        </dgm:presLayoutVars>
      </dgm:prSet>
      <dgm:spPr/>
    </dgm:pt>
    <dgm:pt modelId="{A2CC1DC2-6589-4DC2-8C6C-27795A9AAAEE}" type="pres">
      <dgm:prSet presAssocID="{5C0BBD81-999B-45E3-80A1-2BEACA05823D}" presName="descendantText" presStyleLbl="alignAcc1" presStyleIdx="1" presStyleCnt="5" custScaleX="91176">
        <dgm:presLayoutVars>
          <dgm:bulletEnabled val="1"/>
        </dgm:presLayoutVars>
      </dgm:prSet>
      <dgm:spPr/>
    </dgm:pt>
    <dgm:pt modelId="{A64A49D0-4DFF-4440-84AB-106D07B297AF}" type="pres">
      <dgm:prSet presAssocID="{C730853C-4676-410C-A299-EBDB8AF19656}" presName="sp" presStyleCnt="0"/>
      <dgm:spPr/>
    </dgm:pt>
    <dgm:pt modelId="{CE701198-18F9-4911-8B41-CECC68012D70}" type="pres">
      <dgm:prSet presAssocID="{733950C3-4EE1-4B49-8A28-EC1ADDFAB712}" presName="composite" presStyleCnt="0"/>
      <dgm:spPr/>
    </dgm:pt>
    <dgm:pt modelId="{5A83B958-FCA2-4228-80E4-0794ED92AB08}" type="pres">
      <dgm:prSet presAssocID="{733950C3-4EE1-4B49-8A28-EC1ADDFAB712}" presName="parentText" presStyleLbl="alignNode1" presStyleIdx="2" presStyleCnt="5" custScaleX="118677">
        <dgm:presLayoutVars>
          <dgm:chMax val="1"/>
          <dgm:bulletEnabled val="1"/>
        </dgm:presLayoutVars>
      </dgm:prSet>
      <dgm:spPr/>
    </dgm:pt>
    <dgm:pt modelId="{F2837F82-24CC-4AE2-9229-8C47E8996676}" type="pres">
      <dgm:prSet presAssocID="{733950C3-4EE1-4B49-8A28-EC1ADDFAB712}" presName="descendantText" presStyleLbl="alignAcc1" presStyleIdx="2" presStyleCnt="5" custScaleX="93494">
        <dgm:presLayoutVars>
          <dgm:bulletEnabled val="1"/>
        </dgm:presLayoutVars>
      </dgm:prSet>
      <dgm:spPr/>
    </dgm:pt>
    <dgm:pt modelId="{008790AE-AC66-4DE3-B59D-F8F7DF1F1F67}" type="pres">
      <dgm:prSet presAssocID="{BCE84D0F-E7F6-4EB4-B3B1-45D82E236A3F}" presName="sp" presStyleCnt="0"/>
      <dgm:spPr/>
    </dgm:pt>
    <dgm:pt modelId="{FFC574DA-E116-4B49-8B08-A0CD9BE7CF67}" type="pres">
      <dgm:prSet presAssocID="{DC45E5B3-8C9D-4898-A258-ACFD918490B8}" presName="composite" presStyleCnt="0"/>
      <dgm:spPr/>
    </dgm:pt>
    <dgm:pt modelId="{7FE03883-8B5D-415C-A02D-1FF839157060}" type="pres">
      <dgm:prSet presAssocID="{DC45E5B3-8C9D-4898-A258-ACFD918490B8}" presName="parentText" presStyleLbl="alignNode1" presStyleIdx="3" presStyleCnt="5" custScaleX="118677">
        <dgm:presLayoutVars>
          <dgm:chMax val="1"/>
          <dgm:bulletEnabled val="1"/>
        </dgm:presLayoutVars>
      </dgm:prSet>
      <dgm:spPr/>
    </dgm:pt>
    <dgm:pt modelId="{151E0DD0-9DB0-418A-B18A-C614904ADAF3}" type="pres">
      <dgm:prSet presAssocID="{DC45E5B3-8C9D-4898-A258-ACFD918490B8}" presName="descendantText" presStyleLbl="alignAcc1" presStyleIdx="3" presStyleCnt="5" custScaleX="95276">
        <dgm:presLayoutVars>
          <dgm:bulletEnabled val="1"/>
        </dgm:presLayoutVars>
      </dgm:prSet>
      <dgm:spPr/>
    </dgm:pt>
    <dgm:pt modelId="{F90F5DA5-1B0E-4C9E-9F25-C7BD6A811E22}" type="pres">
      <dgm:prSet presAssocID="{C278D465-64E0-401D-8EB7-A737AD921641}" presName="sp" presStyleCnt="0"/>
      <dgm:spPr/>
    </dgm:pt>
    <dgm:pt modelId="{9DBC61FE-6711-493A-AFDD-66D7D9568DED}" type="pres">
      <dgm:prSet presAssocID="{20BE33D3-AC6E-4AE9-9AD2-1ADAB11E3107}" presName="composite" presStyleCnt="0"/>
      <dgm:spPr/>
    </dgm:pt>
    <dgm:pt modelId="{250F72F0-DF2F-4595-A2DA-D80EC4C9E1A2}" type="pres">
      <dgm:prSet presAssocID="{20BE33D3-AC6E-4AE9-9AD2-1ADAB11E3107}" presName="parentText" presStyleLbl="alignNode1" presStyleIdx="4" presStyleCnt="5" custScaleX="118677">
        <dgm:presLayoutVars>
          <dgm:chMax val="1"/>
          <dgm:bulletEnabled val="1"/>
        </dgm:presLayoutVars>
      </dgm:prSet>
      <dgm:spPr/>
    </dgm:pt>
    <dgm:pt modelId="{90EFB798-FEB0-4996-8AAB-B6EEB96EB4E3}" type="pres">
      <dgm:prSet presAssocID="{20BE33D3-AC6E-4AE9-9AD2-1ADAB11E3107}" presName="descendantText" presStyleLbl="alignAcc1" presStyleIdx="4" presStyleCnt="5" custScaleX="95276">
        <dgm:presLayoutVars>
          <dgm:bulletEnabled val="1"/>
        </dgm:presLayoutVars>
      </dgm:prSet>
      <dgm:spPr/>
    </dgm:pt>
  </dgm:ptLst>
  <dgm:cxnLst>
    <dgm:cxn modelId="{ABA8111B-1C12-449D-8DD0-07B331F08247}" type="presOf" srcId="{733950C3-4EE1-4B49-8A28-EC1ADDFAB712}" destId="{5A83B958-FCA2-4228-80E4-0794ED92AB08}" srcOrd="0" destOrd="0" presId="urn:microsoft.com/office/officeart/2005/8/layout/chevron2"/>
    <dgm:cxn modelId="{CB116D2C-6384-4FDC-A99D-AC02B9807591}" srcId="{858F0184-2239-4CC8-BDFB-745709F963CC}" destId="{CC395289-1A23-49C3-8C6A-EE01A165E74B}" srcOrd="0" destOrd="0" parTransId="{8AB1D61A-97CE-444D-9128-D833BFF00519}" sibTransId="{4104E5AB-253C-4B62-B2B6-76BFA29F68E5}"/>
    <dgm:cxn modelId="{C48FBC2F-79D4-41D3-9A25-2EDCA5CFA098}" srcId="{59AE3F7B-057B-4DE7-A508-E6E80B85A1D3}" destId="{5C0BBD81-999B-45E3-80A1-2BEACA05823D}" srcOrd="1" destOrd="0" parTransId="{6BA5F576-6BEA-47B1-91AE-92F444073A29}" sibTransId="{C730853C-4676-410C-A299-EBDB8AF19656}"/>
    <dgm:cxn modelId="{A12D2A33-54E0-44C7-B7AF-CD402C154408}" srcId="{59AE3F7B-057B-4DE7-A508-E6E80B85A1D3}" destId="{DC45E5B3-8C9D-4898-A258-ACFD918490B8}" srcOrd="3" destOrd="0" parTransId="{02910A13-D22B-45B9-BAAF-2902E4FE3E35}" sibTransId="{C278D465-64E0-401D-8EB7-A737AD921641}"/>
    <dgm:cxn modelId="{D91DAE3A-5AD3-4BEA-93D7-F806F1AF7BCF}" type="presOf" srcId="{59AE3F7B-057B-4DE7-A508-E6E80B85A1D3}" destId="{6889539C-2AE5-4ADF-9ED9-D31880EA811E}" srcOrd="0" destOrd="0" presId="urn:microsoft.com/office/officeart/2005/8/layout/chevron2"/>
    <dgm:cxn modelId="{6FA16742-C2B7-42DD-9362-605BBE0F18E5}" type="presOf" srcId="{CC395289-1A23-49C3-8C6A-EE01A165E74B}" destId="{9B25B95E-783F-4049-AD38-BFE781563DF8}" srcOrd="0" destOrd="0" presId="urn:microsoft.com/office/officeart/2005/8/layout/chevron2"/>
    <dgm:cxn modelId="{9FC00A6E-A312-4E21-B0E9-9EDF6D2790B1}" srcId="{733950C3-4EE1-4B49-8A28-EC1ADDFAB712}" destId="{03090160-E1E2-4328-ABE6-636E41E51112}" srcOrd="0" destOrd="0" parTransId="{E4BA9409-18D2-4BB1-9D7A-AA84C82B904F}" sibTransId="{83051D04-7605-441A-AF77-94FC02EBD715}"/>
    <dgm:cxn modelId="{E9D0AE4F-6FEC-4CFB-95D0-121B667BCB68}" type="presOf" srcId="{858F0184-2239-4CC8-BDFB-745709F963CC}" destId="{31BA0679-AF6E-4439-AF90-1CD0B0048698}" srcOrd="0" destOrd="0" presId="urn:microsoft.com/office/officeart/2005/8/layout/chevron2"/>
    <dgm:cxn modelId="{A6286052-ABC6-4875-9556-7D9D9AE5D553}" srcId="{20BE33D3-AC6E-4AE9-9AD2-1ADAB11E3107}" destId="{784401FA-D765-49A2-AD9A-87631BDC433D}" srcOrd="0" destOrd="0" parTransId="{10B48CB4-577B-41C3-B47B-5BD5F2A370A1}" sibTransId="{07444BE1-D1C4-48CB-8696-F55179295468}"/>
    <dgm:cxn modelId="{A4F6F077-1CF8-406E-8361-143F48F3CE76}" type="presOf" srcId="{03090160-E1E2-4328-ABE6-636E41E51112}" destId="{F2837F82-24CC-4AE2-9229-8C47E8996676}" srcOrd="0" destOrd="0" presId="urn:microsoft.com/office/officeart/2005/8/layout/chevron2"/>
    <dgm:cxn modelId="{A11CB65A-46AD-408C-899A-948791662E73}" srcId="{5C0BBD81-999B-45E3-80A1-2BEACA05823D}" destId="{98E1D931-EFA4-46D3-A2A3-6C239B3E545B}" srcOrd="0" destOrd="0" parTransId="{4D909694-15BB-4EFE-B1A5-A7752055AA3E}" sibTransId="{CA8DBFAF-B730-48B5-A5A2-5787142C1671}"/>
    <dgm:cxn modelId="{49EA838E-833E-438E-B1AA-FF7EC6E25FDF}" type="presOf" srcId="{5C0BBD81-999B-45E3-80A1-2BEACA05823D}" destId="{F018B541-54C2-4624-BE5A-A39C1089DB80}" srcOrd="0" destOrd="0" presId="urn:microsoft.com/office/officeart/2005/8/layout/chevron2"/>
    <dgm:cxn modelId="{34F31592-B045-4780-ACFB-3323C4A006C6}" type="presOf" srcId="{20BE33D3-AC6E-4AE9-9AD2-1ADAB11E3107}" destId="{250F72F0-DF2F-4595-A2DA-D80EC4C9E1A2}" srcOrd="0" destOrd="0" presId="urn:microsoft.com/office/officeart/2005/8/layout/chevron2"/>
    <dgm:cxn modelId="{CD865FA8-BCD2-4321-97C9-093F31288A4D}" type="presOf" srcId="{E7FFDA0E-E217-424A-BD22-158D2B876120}" destId="{151E0DD0-9DB0-418A-B18A-C614904ADAF3}" srcOrd="0" destOrd="0" presId="urn:microsoft.com/office/officeart/2005/8/layout/chevron2"/>
    <dgm:cxn modelId="{95CA8CAB-97CD-45DE-985B-CF9D6AB71BDE}" srcId="{858F0184-2239-4CC8-BDFB-745709F963CC}" destId="{7A82FF14-8C19-4D84-9C55-801A08C676C6}" srcOrd="1" destOrd="0" parTransId="{5813ACA9-DC55-4B19-BC73-351788E74AFA}" sibTransId="{A0D3E0C5-E29C-44B8-AF5B-59A4FB703507}"/>
    <dgm:cxn modelId="{D143B8B9-79D2-4B5A-9C05-61F9FD9C6361}" srcId="{59AE3F7B-057B-4DE7-A508-E6E80B85A1D3}" destId="{858F0184-2239-4CC8-BDFB-745709F963CC}" srcOrd="0" destOrd="0" parTransId="{F813F8E8-2377-4F20-B1F4-FBD7522B9277}" sibTransId="{ABE21F84-D8ED-4DB7-852E-F43B4DDF0906}"/>
    <dgm:cxn modelId="{52F3C5B9-9374-4C96-A113-4A12FCEE139C}" srcId="{DC45E5B3-8C9D-4898-A258-ACFD918490B8}" destId="{E7FFDA0E-E217-424A-BD22-158D2B876120}" srcOrd="0" destOrd="0" parTransId="{963CC4FD-96D1-4DB5-96D7-4F1D19F427B4}" sibTransId="{1601B6B9-E183-4078-AA55-811ABA68D3AA}"/>
    <dgm:cxn modelId="{F04047BD-746B-4511-B3EB-7936CE1A4BE5}" type="presOf" srcId="{98E1D931-EFA4-46D3-A2A3-6C239B3E545B}" destId="{A2CC1DC2-6589-4DC2-8C6C-27795A9AAAEE}" srcOrd="0" destOrd="0" presId="urn:microsoft.com/office/officeart/2005/8/layout/chevron2"/>
    <dgm:cxn modelId="{16869BC2-4BCB-4AA6-8BCB-09DF7DD21E6D}" type="presOf" srcId="{DC45E5B3-8C9D-4898-A258-ACFD918490B8}" destId="{7FE03883-8B5D-415C-A02D-1FF839157060}" srcOrd="0" destOrd="0" presId="urn:microsoft.com/office/officeart/2005/8/layout/chevron2"/>
    <dgm:cxn modelId="{FEA0C0EE-CA2F-48E6-A1F2-0D81A28B0614}" srcId="{59AE3F7B-057B-4DE7-A508-E6E80B85A1D3}" destId="{733950C3-4EE1-4B49-8A28-EC1ADDFAB712}" srcOrd="2" destOrd="0" parTransId="{EE2C18E1-36D0-46AE-97CF-822B6181AC27}" sibTransId="{BCE84D0F-E7F6-4EB4-B3B1-45D82E236A3F}"/>
    <dgm:cxn modelId="{CA979FEF-F4D4-40D8-80A8-6901B9467BE5}" type="presOf" srcId="{7A82FF14-8C19-4D84-9C55-801A08C676C6}" destId="{9B25B95E-783F-4049-AD38-BFE781563DF8}" srcOrd="0" destOrd="1" presId="urn:microsoft.com/office/officeart/2005/8/layout/chevron2"/>
    <dgm:cxn modelId="{E1DA61F9-7325-409D-83FE-16C012095F1F}" type="presOf" srcId="{784401FA-D765-49A2-AD9A-87631BDC433D}" destId="{90EFB798-FEB0-4996-8AAB-B6EEB96EB4E3}" srcOrd="0" destOrd="0" presId="urn:microsoft.com/office/officeart/2005/8/layout/chevron2"/>
    <dgm:cxn modelId="{54D517FA-7CDA-4E7E-AA84-9D143B09D3D1}" srcId="{59AE3F7B-057B-4DE7-A508-E6E80B85A1D3}" destId="{20BE33D3-AC6E-4AE9-9AD2-1ADAB11E3107}" srcOrd="4" destOrd="0" parTransId="{AE378BC9-7E4E-4438-98C6-5FF74E7C4BC2}" sibTransId="{0C0D8A4D-611B-4FBB-8218-BD2757048F50}"/>
    <dgm:cxn modelId="{5D9F43A6-DE32-47A2-B7CC-CA0AB9CBED65}" type="presParOf" srcId="{6889539C-2AE5-4ADF-9ED9-D31880EA811E}" destId="{F5ECFBD3-42AE-49C3-82CE-18DB5B947B9C}" srcOrd="0" destOrd="0" presId="urn:microsoft.com/office/officeart/2005/8/layout/chevron2"/>
    <dgm:cxn modelId="{9A24045B-272F-4558-A834-C8414AFCF9F9}" type="presParOf" srcId="{F5ECFBD3-42AE-49C3-82CE-18DB5B947B9C}" destId="{31BA0679-AF6E-4439-AF90-1CD0B0048698}" srcOrd="0" destOrd="0" presId="urn:microsoft.com/office/officeart/2005/8/layout/chevron2"/>
    <dgm:cxn modelId="{3CD9BD0F-D5A8-4EE4-BD46-66DCCAA9F3C1}" type="presParOf" srcId="{F5ECFBD3-42AE-49C3-82CE-18DB5B947B9C}" destId="{9B25B95E-783F-4049-AD38-BFE781563DF8}" srcOrd="1" destOrd="0" presId="urn:microsoft.com/office/officeart/2005/8/layout/chevron2"/>
    <dgm:cxn modelId="{56AE6A15-139B-4E3E-8516-45F962D50726}" type="presParOf" srcId="{6889539C-2AE5-4ADF-9ED9-D31880EA811E}" destId="{43AEF142-3383-4BC3-94B9-1E2E8D207AC4}" srcOrd="1" destOrd="0" presId="urn:microsoft.com/office/officeart/2005/8/layout/chevron2"/>
    <dgm:cxn modelId="{73F55AFA-A7DE-4798-8D53-1284765F263D}" type="presParOf" srcId="{6889539C-2AE5-4ADF-9ED9-D31880EA811E}" destId="{5EDDD38E-4D69-47F7-AB49-583784A5F799}" srcOrd="2" destOrd="0" presId="urn:microsoft.com/office/officeart/2005/8/layout/chevron2"/>
    <dgm:cxn modelId="{C58A35CD-34C4-4B34-A1AF-337C6C31A9D3}" type="presParOf" srcId="{5EDDD38E-4D69-47F7-AB49-583784A5F799}" destId="{F018B541-54C2-4624-BE5A-A39C1089DB80}" srcOrd="0" destOrd="0" presId="urn:microsoft.com/office/officeart/2005/8/layout/chevron2"/>
    <dgm:cxn modelId="{09028DA9-D2C1-4273-88F4-BD4C3D2D5E15}" type="presParOf" srcId="{5EDDD38E-4D69-47F7-AB49-583784A5F799}" destId="{A2CC1DC2-6589-4DC2-8C6C-27795A9AAAEE}" srcOrd="1" destOrd="0" presId="urn:microsoft.com/office/officeart/2005/8/layout/chevron2"/>
    <dgm:cxn modelId="{13C3C72D-87BD-4F7F-97F6-9924D0FCD8EC}" type="presParOf" srcId="{6889539C-2AE5-4ADF-9ED9-D31880EA811E}" destId="{A64A49D0-4DFF-4440-84AB-106D07B297AF}" srcOrd="3" destOrd="0" presId="urn:microsoft.com/office/officeart/2005/8/layout/chevron2"/>
    <dgm:cxn modelId="{6DB8E882-2B3B-4F23-AA8E-FBCCAB0B8B25}" type="presParOf" srcId="{6889539C-2AE5-4ADF-9ED9-D31880EA811E}" destId="{CE701198-18F9-4911-8B41-CECC68012D70}" srcOrd="4" destOrd="0" presId="urn:microsoft.com/office/officeart/2005/8/layout/chevron2"/>
    <dgm:cxn modelId="{CFFB74A8-1A12-4FB8-AD72-C5EB37865CAE}" type="presParOf" srcId="{CE701198-18F9-4911-8B41-CECC68012D70}" destId="{5A83B958-FCA2-4228-80E4-0794ED92AB08}" srcOrd="0" destOrd="0" presId="urn:microsoft.com/office/officeart/2005/8/layout/chevron2"/>
    <dgm:cxn modelId="{63E4E0FE-B0D1-434F-8A07-3009D4DE954C}" type="presParOf" srcId="{CE701198-18F9-4911-8B41-CECC68012D70}" destId="{F2837F82-24CC-4AE2-9229-8C47E8996676}" srcOrd="1" destOrd="0" presId="urn:microsoft.com/office/officeart/2005/8/layout/chevron2"/>
    <dgm:cxn modelId="{1AC4733D-1EFC-433D-884C-6B453A1C2FAE}" type="presParOf" srcId="{6889539C-2AE5-4ADF-9ED9-D31880EA811E}" destId="{008790AE-AC66-4DE3-B59D-F8F7DF1F1F67}" srcOrd="5" destOrd="0" presId="urn:microsoft.com/office/officeart/2005/8/layout/chevron2"/>
    <dgm:cxn modelId="{0DC54E4C-0DA1-46DB-8786-E68A873EEBE4}" type="presParOf" srcId="{6889539C-2AE5-4ADF-9ED9-D31880EA811E}" destId="{FFC574DA-E116-4B49-8B08-A0CD9BE7CF67}" srcOrd="6" destOrd="0" presId="urn:microsoft.com/office/officeart/2005/8/layout/chevron2"/>
    <dgm:cxn modelId="{2B63FBA8-A689-421E-8F4E-8C8C87E2E4B5}" type="presParOf" srcId="{FFC574DA-E116-4B49-8B08-A0CD9BE7CF67}" destId="{7FE03883-8B5D-415C-A02D-1FF839157060}" srcOrd="0" destOrd="0" presId="urn:microsoft.com/office/officeart/2005/8/layout/chevron2"/>
    <dgm:cxn modelId="{4E01DAEF-6772-4617-9A96-8085F1AA352D}" type="presParOf" srcId="{FFC574DA-E116-4B49-8B08-A0CD9BE7CF67}" destId="{151E0DD0-9DB0-418A-B18A-C614904ADAF3}" srcOrd="1" destOrd="0" presId="urn:microsoft.com/office/officeart/2005/8/layout/chevron2"/>
    <dgm:cxn modelId="{7B7C4B7C-4E03-4738-813A-B9EA5008CB13}" type="presParOf" srcId="{6889539C-2AE5-4ADF-9ED9-D31880EA811E}" destId="{F90F5DA5-1B0E-4C9E-9F25-C7BD6A811E22}" srcOrd="7" destOrd="0" presId="urn:microsoft.com/office/officeart/2005/8/layout/chevron2"/>
    <dgm:cxn modelId="{2215BA80-DDFE-47A9-B281-181F6BA2B211}" type="presParOf" srcId="{6889539C-2AE5-4ADF-9ED9-D31880EA811E}" destId="{9DBC61FE-6711-493A-AFDD-66D7D9568DED}" srcOrd="8" destOrd="0" presId="urn:microsoft.com/office/officeart/2005/8/layout/chevron2"/>
    <dgm:cxn modelId="{B7F9396B-3190-4D27-BA7B-0B82E2468A80}" type="presParOf" srcId="{9DBC61FE-6711-493A-AFDD-66D7D9568DED}" destId="{250F72F0-DF2F-4595-A2DA-D80EC4C9E1A2}" srcOrd="0" destOrd="0" presId="urn:microsoft.com/office/officeart/2005/8/layout/chevron2"/>
    <dgm:cxn modelId="{5C0E3BC1-84C5-4DA3-93FE-BD5BB7440EBF}" type="presParOf" srcId="{9DBC61FE-6711-493A-AFDD-66D7D9568DED}" destId="{90EFB798-FEB0-4996-8AAB-B6EEB96EB4E3}"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BEAA2E-317D-4B0A-82C0-E589CAFE0438}" type="doc">
      <dgm:prSet loTypeId="urn:microsoft.com/office/officeart/2005/8/layout/radial4" loCatId="relationship" qsTypeId="urn:microsoft.com/office/officeart/2005/8/quickstyle/3d7" qsCatId="3D" csTypeId="urn:microsoft.com/office/officeart/2005/8/colors/accent1_2" csCatId="accent1" phldr="1"/>
      <dgm:spPr/>
      <dgm:t>
        <a:bodyPr/>
        <a:lstStyle/>
        <a:p>
          <a:endParaRPr lang="ru-RU"/>
        </a:p>
      </dgm:t>
    </dgm:pt>
    <dgm:pt modelId="{CCDEA20D-6195-4F13-9B42-298DF09F4149}">
      <dgm:prSet phldrT="[Текст]" custT="1"/>
      <dgm:spPr/>
      <dgm:t>
        <a:bodyPr/>
        <a:lstStyle/>
        <a:p>
          <a:pPr>
            <a:tabLst>
              <a:tab pos="1439863" algn="l"/>
            </a:tabLst>
          </a:pPr>
          <a:r>
            <a:rPr lang="ru-RU" sz="3200" b="1" dirty="0"/>
            <a:t>Прецизионность</a:t>
          </a:r>
        </a:p>
      </dgm:t>
    </dgm:pt>
    <dgm:pt modelId="{6F5E5372-EEB7-49BE-982F-20297B637474}" type="parTrans" cxnId="{CC64194A-3DF6-4A14-A5B0-422DB163D300}">
      <dgm:prSet/>
      <dgm:spPr/>
      <dgm:t>
        <a:bodyPr/>
        <a:lstStyle/>
        <a:p>
          <a:endParaRPr lang="ru-RU"/>
        </a:p>
      </dgm:t>
    </dgm:pt>
    <dgm:pt modelId="{1B85EBDB-E795-424E-94EB-5882AFA322CF}" type="sibTrans" cxnId="{CC64194A-3DF6-4A14-A5B0-422DB163D300}">
      <dgm:prSet/>
      <dgm:spPr/>
      <dgm:t>
        <a:bodyPr/>
        <a:lstStyle/>
        <a:p>
          <a:endParaRPr lang="ru-RU"/>
        </a:p>
      </dgm:t>
    </dgm:pt>
    <dgm:pt modelId="{A11E7243-DD94-4B3F-9AE7-3860595D14CA}">
      <dgm:prSet phldrT="[Текст]" custT="1"/>
      <dgm:spPr/>
      <dgm:t>
        <a:bodyPr/>
        <a:lstStyle/>
        <a:p>
          <a:r>
            <a:rPr lang="ru-RU" sz="2800" dirty="0"/>
            <a:t>Повторяемость</a:t>
          </a:r>
        </a:p>
      </dgm:t>
    </dgm:pt>
    <dgm:pt modelId="{D4C33AFA-427E-4856-9966-282B4D8AA89B}" type="parTrans" cxnId="{DC3ED10F-BF89-4E9F-8F8A-DB86FA795979}">
      <dgm:prSet/>
      <dgm:spPr/>
      <dgm:t>
        <a:bodyPr/>
        <a:lstStyle/>
        <a:p>
          <a:endParaRPr lang="ru-RU"/>
        </a:p>
      </dgm:t>
    </dgm:pt>
    <dgm:pt modelId="{4152390A-488E-42D7-9367-41A1FBDCA92B}" type="sibTrans" cxnId="{DC3ED10F-BF89-4E9F-8F8A-DB86FA795979}">
      <dgm:prSet/>
      <dgm:spPr/>
      <dgm:t>
        <a:bodyPr/>
        <a:lstStyle/>
        <a:p>
          <a:endParaRPr lang="ru-RU"/>
        </a:p>
      </dgm:t>
    </dgm:pt>
    <dgm:pt modelId="{C7CDA0BA-51DF-459C-832D-33D8C249FD63}">
      <dgm:prSet phldrT="[Текст]" custT="1"/>
      <dgm:spPr/>
      <dgm:t>
        <a:bodyPr/>
        <a:lstStyle/>
        <a:p>
          <a:r>
            <a:rPr lang="ru-RU" sz="2400" dirty="0"/>
            <a:t>Промежуточная прецизионность</a:t>
          </a:r>
        </a:p>
        <a:p>
          <a:r>
            <a:rPr lang="ru-RU" sz="2400" dirty="0"/>
            <a:t>(</a:t>
          </a:r>
          <a:r>
            <a:rPr lang="ru-RU" sz="2400" dirty="0" err="1"/>
            <a:t>внутрилабораторная</a:t>
          </a:r>
          <a:r>
            <a:rPr lang="ru-RU" sz="2400" dirty="0"/>
            <a:t>)</a:t>
          </a:r>
        </a:p>
      </dgm:t>
    </dgm:pt>
    <dgm:pt modelId="{A9A98408-11A5-412E-B2AC-F6A78EF5C4C9}" type="parTrans" cxnId="{F24DB112-DC4E-4373-BAF3-15DB6EAB8EA0}">
      <dgm:prSet/>
      <dgm:spPr/>
      <dgm:t>
        <a:bodyPr/>
        <a:lstStyle/>
        <a:p>
          <a:endParaRPr lang="ru-RU"/>
        </a:p>
      </dgm:t>
    </dgm:pt>
    <dgm:pt modelId="{D7A40A65-E835-44C8-8D73-E832DD6CE1AA}" type="sibTrans" cxnId="{F24DB112-DC4E-4373-BAF3-15DB6EAB8EA0}">
      <dgm:prSet/>
      <dgm:spPr/>
      <dgm:t>
        <a:bodyPr/>
        <a:lstStyle/>
        <a:p>
          <a:endParaRPr lang="ru-RU"/>
        </a:p>
      </dgm:t>
    </dgm:pt>
    <dgm:pt modelId="{1AC90149-EF77-4A6E-A931-896AD8E0D4F9}">
      <dgm:prSet phldrT="[Текст]" custT="1"/>
      <dgm:spPr/>
      <dgm:t>
        <a:bodyPr/>
        <a:lstStyle/>
        <a:p>
          <a:r>
            <a:rPr lang="ru-RU" sz="2400" dirty="0" err="1"/>
            <a:t>Воспроизводимость</a:t>
          </a:r>
          <a:endParaRPr lang="ru-RU" sz="2400" dirty="0"/>
        </a:p>
      </dgm:t>
    </dgm:pt>
    <dgm:pt modelId="{6068AD56-5B2D-4BC6-8916-A8B432910E13}" type="parTrans" cxnId="{D7E461AA-E335-4516-BA62-9B5A287F25DF}">
      <dgm:prSet/>
      <dgm:spPr/>
      <dgm:t>
        <a:bodyPr/>
        <a:lstStyle/>
        <a:p>
          <a:endParaRPr lang="ru-RU"/>
        </a:p>
      </dgm:t>
    </dgm:pt>
    <dgm:pt modelId="{B9A84111-7599-4920-B8EE-CAE2D2533415}" type="sibTrans" cxnId="{D7E461AA-E335-4516-BA62-9B5A287F25DF}">
      <dgm:prSet/>
      <dgm:spPr/>
      <dgm:t>
        <a:bodyPr/>
        <a:lstStyle/>
        <a:p>
          <a:endParaRPr lang="ru-RU"/>
        </a:p>
      </dgm:t>
    </dgm:pt>
    <dgm:pt modelId="{6BCD52D7-6778-49C5-BEC4-9CE49DCBE2A4}" type="pres">
      <dgm:prSet presAssocID="{47BEAA2E-317D-4B0A-82C0-E589CAFE0438}" presName="cycle" presStyleCnt="0">
        <dgm:presLayoutVars>
          <dgm:chMax val="1"/>
          <dgm:dir/>
          <dgm:animLvl val="ctr"/>
          <dgm:resizeHandles val="exact"/>
        </dgm:presLayoutVars>
      </dgm:prSet>
      <dgm:spPr/>
    </dgm:pt>
    <dgm:pt modelId="{21BD35FD-B6D3-423B-B71C-88D0764B6A9C}" type="pres">
      <dgm:prSet presAssocID="{CCDEA20D-6195-4F13-9B42-298DF09F4149}" presName="centerShape" presStyleLbl="node0" presStyleIdx="0" presStyleCnt="1" custScaleX="171841" custScaleY="55021"/>
      <dgm:spPr/>
    </dgm:pt>
    <dgm:pt modelId="{B6C262A2-27F7-4851-B38B-309259D4BFA7}" type="pres">
      <dgm:prSet presAssocID="{D4C33AFA-427E-4856-9966-282B4D8AA89B}" presName="parTrans" presStyleLbl="bgSibTrans2D1" presStyleIdx="0" presStyleCnt="3"/>
      <dgm:spPr/>
    </dgm:pt>
    <dgm:pt modelId="{A8259B74-5B92-4A1E-8BA3-9AEB82F9DB4B}" type="pres">
      <dgm:prSet presAssocID="{A11E7243-DD94-4B3F-9AE7-3860595D14CA}" presName="node" presStyleLbl="node1" presStyleIdx="0" presStyleCnt="3" custScaleY="58657">
        <dgm:presLayoutVars>
          <dgm:bulletEnabled val="1"/>
        </dgm:presLayoutVars>
      </dgm:prSet>
      <dgm:spPr/>
    </dgm:pt>
    <dgm:pt modelId="{847FD318-26B8-4141-A440-AC0272B6D3D3}" type="pres">
      <dgm:prSet presAssocID="{A9A98408-11A5-412E-B2AC-F6A78EF5C4C9}" presName="parTrans" presStyleLbl="bgSibTrans2D1" presStyleIdx="1" presStyleCnt="3"/>
      <dgm:spPr/>
    </dgm:pt>
    <dgm:pt modelId="{835FB491-949C-4FBC-B2DB-D8FB5D417BBC}" type="pres">
      <dgm:prSet presAssocID="{C7CDA0BA-51DF-459C-832D-33D8C249FD63}" presName="node" presStyleLbl="node1" presStyleIdx="1" presStyleCnt="3" custScaleX="130011" custScaleY="64006">
        <dgm:presLayoutVars>
          <dgm:bulletEnabled val="1"/>
        </dgm:presLayoutVars>
      </dgm:prSet>
      <dgm:spPr/>
    </dgm:pt>
    <dgm:pt modelId="{20D2E805-8CEA-4521-BF58-A00F6E9BD5F1}" type="pres">
      <dgm:prSet presAssocID="{6068AD56-5B2D-4BC6-8916-A8B432910E13}" presName="parTrans" presStyleLbl="bgSibTrans2D1" presStyleIdx="2" presStyleCnt="3"/>
      <dgm:spPr/>
    </dgm:pt>
    <dgm:pt modelId="{D511AE71-CF87-40DC-8007-0033659B64E3}" type="pres">
      <dgm:prSet presAssocID="{1AC90149-EF77-4A6E-A931-896AD8E0D4F9}" presName="node" presStyleLbl="node1" presStyleIdx="2" presStyleCnt="3" custScaleX="121450" custScaleY="65723">
        <dgm:presLayoutVars>
          <dgm:bulletEnabled val="1"/>
        </dgm:presLayoutVars>
      </dgm:prSet>
      <dgm:spPr/>
    </dgm:pt>
  </dgm:ptLst>
  <dgm:cxnLst>
    <dgm:cxn modelId="{DC3ED10F-BF89-4E9F-8F8A-DB86FA795979}" srcId="{CCDEA20D-6195-4F13-9B42-298DF09F4149}" destId="{A11E7243-DD94-4B3F-9AE7-3860595D14CA}" srcOrd="0" destOrd="0" parTransId="{D4C33AFA-427E-4856-9966-282B4D8AA89B}" sibTransId="{4152390A-488E-42D7-9367-41A1FBDCA92B}"/>
    <dgm:cxn modelId="{F24DB112-DC4E-4373-BAF3-15DB6EAB8EA0}" srcId="{CCDEA20D-6195-4F13-9B42-298DF09F4149}" destId="{C7CDA0BA-51DF-459C-832D-33D8C249FD63}" srcOrd="1" destOrd="0" parTransId="{A9A98408-11A5-412E-B2AC-F6A78EF5C4C9}" sibTransId="{D7A40A65-E835-44C8-8D73-E832DD6CE1AA}"/>
    <dgm:cxn modelId="{27CC095C-EEB8-40AF-9BA5-8F0230FF263F}" type="presOf" srcId="{1AC90149-EF77-4A6E-A931-896AD8E0D4F9}" destId="{D511AE71-CF87-40DC-8007-0033659B64E3}" srcOrd="0" destOrd="0" presId="urn:microsoft.com/office/officeart/2005/8/layout/radial4"/>
    <dgm:cxn modelId="{1CA13569-6DDD-436E-8171-DD85F51F5FCF}" type="presOf" srcId="{6068AD56-5B2D-4BC6-8916-A8B432910E13}" destId="{20D2E805-8CEA-4521-BF58-A00F6E9BD5F1}" srcOrd="0" destOrd="0" presId="urn:microsoft.com/office/officeart/2005/8/layout/radial4"/>
    <dgm:cxn modelId="{4F56C949-2453-4A8E-84DA-F3AB60DB1086}" type="presOf" srcId="{D4C33AFA-427E-4856-9966-282B4D8AA89B}" destId="{B6C262A2-27F7-4851-B38B-309259D4BFA7}" srcOrd="0" destOrd="0" presId="urn:microsoft.com/office/officeart/2005/8/layout/radial4"/>
    <dgm:cxn modelId="{CC64194A-3DF6-4A14-A5B0-422DB163D300}" srcId="{47BEAA2E-317D-4B0A-82C0-E589CAFE0438}" destId="{CCDEA20D-6195-4F13-9B42-298DF09F4149}" srcOrd="0" destOrd="0" parTransId="{6F5E5372-EEB7-49BE-982F-20297B637474}" sibTransId="{1B85EBDB-E795-424E-94EB-5882AFA322CF}"/>
    <dgm:cxn modelId="{EEC7EE4B-ECE4-4479-8A4D-8D2E6260E300}" type="presOf" srcId="{CCDEA20D-6195-4F13-9B42-298DF09F4149}" destId="{21BD35FD-B6D3-423B-B71C-88D0764B6A9C}" srcOrd="0" destOrd="0" presId="urn:microsoft.com/office/officeart/2005/8/layout/radial4"/>
    <dgm:cxn modelId="{BD5D027F-D837-45F5-BE0B-D6D83D874153}" type="presOf" srcId="{A11E7243-DD94-4B3F-9AE7-3860595D14CA}" destId="{A8259B74-5B92-4A1E-8BA3-9AEB82F9DB4B}" srcOrd="0" destOrd="0" presId="urn:microsoft.com/office/officeart/2005/8/layout/radial4"/>
    <dgm:cxn modelId="{D6A13F8B-2647-4E33-93FB-66A9BC1E9897}" type="presOf" srcId="{47BEAA2E-317D-4B0A-82C0-E589CAFE0438}" destId="{6BCD52D7-6778-49C5-BEC4-9CE49DCBE2A4}" srcOrd="0" destOrd="0" presId="urn:microsoft.com/office/officeart/2005/8/layout/radial4"/>
    <dgm:cxn modelId="{D7E461AA-E335-4516-BA62-9B5A287F25DF}" srcId="{CCDEA20D-6195-4F13-9B42-298DF09F4149}" destId="{1AC90149-EF77-4A6E-A931-896AD8E0D4F9}" srcOrd="2" destOrd="0" parTransId="{6068AD56-5B2D-4BC6-8916-A8B432910E13}" sibTransId="{B9A84111-7599-4920-B8EE-CAE2D2533415}"/>
    <dgm:cxn modelId="{E02B12EC-E957-4555-A631-0853F25F47F2}" type="presOf" srcId="{A9A98408-11A5-412E-B2AC-F6A78EF5C4C9}" destId="{847FD318-26B8-4141-A440-AC0272B6D3D3}" srcOrd="0" destOrd="0" presId="urn:microsoft.com/office/officeart/2005/8/layout/radial4"/>
    <dgm:cxn modelId="{0B50CDEF-FCE1-4AB0-B35F-5813CC4E08CE}" type="presOf" srcId="{C7CDA0BA-51DF-459C-832D-33D8C249FD63}" destId="{835FB491-949C-4FBC-B2DB-D8FB5D417BBC}" srcOrd="0" destOrd="0" presId="urn:microsoft.com/office/officeart/2005/8/layout/radial4"/>
    <dgm:cxn modelId="{3CC9393E-0258-4ACC-9C1D-7269430292DA}" type="presParOf" srcId="{6BCD52D7-6778-49C5-BEC4-9CE49DCBE2A4}" destId="{21BD35FD-B6D3-423B-B71C-88D0764B6A9C}" srcOrd="0" destOrd="0" presId="urn:microsoft.com/office/officeart/2005/8/layout/radial4"/>
    <dgm:cxn modelId="{2015FFEE-B790-4479-A35B-E11AED6E7647}" type="presParOf" srcId="{6BCD52D7-6778-49C5-BEC4-9CE49DCBE2A4}" destId="{B6C262A2-27F7-4851-B38B-309259D4BFA7}" srcOrd="1" destOrd="0" presId="urn:microsoft.com/office/officeart/2005/8/layout/radial4"/>
    <dgm:cxn modelId="{5619C56E-B31E-40E5-B47B-F139C5FB11BE}" type="presParOf" srcId="{6BCD52D7-6778-49C5-BEC4-9CE49DCBE2A4}" destId="{A8259B74-5B92-4A1E-8BA3-9AEB82F9DB4B}" srcOrd="2" destOrd="0" presId="urn:microsoft.com/office/officeart/2005/8/layout/radial4"/>
    <dgm:cxn modelId="{C3DF2BE4-096D-4024-9B2E-8B306469997D}" type="presParOf" srcId="{6BCD52D7-6778-49C5-BEC4-9CE49DCBE2A4}" destId="{847FD318-26B8-4141-A440-AC0272B6D3D3}" srcOrd="3" destOrd="0" presId="urn:microsoft.com/office/officeart/2005/8/layout/radial4"/>
    <dgm:cxn modelId="{A3A52F50-8B29-4FAB-974B-0307ED02789A}" type="presParOf" srcId="{6BCD52D7-6778-49C5-BEC4-9CE49DCBE2A4}" destId="{835FB491-949C-4FBC-B2DB-D8FB5D417BBC}" srcOrd="4" destOrd="0" presId="urn:microsoft.com/office/officeart/2005/8/layout/radial4"/>
    <dgm:cxn modelId="{FB10203C-1138-4973-955C-57039F3B8784}" type="presParOf" srcId="{6BCD52D7-6778-49C5-BEC4-9CE49DCBE2A4}" destId="{20D2E805-8CEA-4521-BF58-A00F6E9BD5F1}" srcOrd="5" destOrd="0" presId="urn:microsoft.com/office/officeart/2005/8/layout/radial4"/>
    <dgm:cxn modelId="{3C9FA8AF-81E8-4D34-AB04-FB5399A11E75}" type="presParOf" srcId="{6BCD52D7-6778-49C5-BEC4-9CE49DCBE2A4}" destId="{D511AE71-CF87-40DC-8007-0033659B64E3}"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6B8EE5-DD00-4F96-BC87-AEF5773EDE03}" type="doc">
      <dgm:prSet loTypeId="urn:microsoft.com/office/officeart/2008/layout/AlternatingHexagons" loCatId="list" qsTypeId="urn:microsoft.com/office/officeart/2005/8/quickstyle/3d3" qsCatId="3D" csTypeId="urn:microsoft.com/office/officeart/2005/8/colors/colorful2" csCatId="colorful" phldr="1"/>
      <dgm:spPr/>
      <dgm:t>
        <a:bodyPr/>
        <a:lstStyle/>
        <a:p>
          <a:endParaRPr lang="ru-RU"/>
        </a:p>
      </dgm:t>
    </dgm:pt>
    <dgm:pt modelId="{730C35F3-DDAB-4D95-A2F2-EDB87DF2439E}">
      <dgm:prSet phldrT="[Текст]" custT="1"/>
      <dgm:spPr/>
      <dgm:t>
        <a:bodyPr/>
        <a:lstStyle/>
        <a:p>
          <a:r>
            <a:rPr lang="ru-RU" sz="1800"/>
            <a:t>Контрольные карты Шухарта</a:t>
          </a:r>
          <a:endParaRPr lang="ru-RU" sz="1800" dirty="0"/>
        </a:p>
      </dgm:t>
    </dgm:pt>
    <dgm:pt modelId="{6AC7875F-C28C-402B-B7C4-826BB1CB9E56}" type="parTrans" cxnId="{C761EB68-C2A5-4027-BC39-A5A7DF64562A}">
      <dgm:prSet/>
      <dgm:spPr/>
      <dgm:t>
        <a:bodyPr/>
        <a:lstStyle/>
        <a:p>
          <a:endParaRPr lang="ru-RU"/>
        </a:p>
      </dgm:t>
    </dgm:pt>
    <dgm:pt modelId="{95743968-B415-48B0-AEEB-336D6011FC85}" type="sibTrans" cxnId="{C761EB68-C2A5-4027-BC39-A5A7DF64562A}">
      <dgm:prSet/>
      <dgm:spPr/>
      <dgm:t>
        <a:bodyPr/>
        <a:lstStyle/>
        <a:p>
          <a:endParaRPr lang="ru-RU"/>
        </a:p>
      </dgm:t>
    </dgm:pt>
    <dgm:pt modelId="{7F1BDBC6-2960-446E-A0CA-D1F5863F4772}">
      <dgm:prSet phldrT="[Текст]" custT="1"/>
      <dgm:spPr/>
      <dgm:t>
        <a:bodyPr/>
        <a:lstStyle/>
        <a:p>
          <a:r>
            <a:rPr lang="ru-RU" sz="1200" dirty="0"/>
            <a:t>-</a:t>
          </a:r>
          <a:r>
            <a:rPr lang="ru-RU" sz="1400" dirty="0"/>
            <a:t>погрешность результатов анализа</a:t>
          </a:r>
        </a:p>
        <a:p>
          <a:r>
            <a:rPr lang="ru-RU" sz="1400" dirty="0"/>
            <a:t>-</a:t>
          </a:r>
          <a:r>
            <a:rPr lang="ru-RU" sz="1400" dirty="0" err="1"/>
            <a:t>внутрилабораторная</a:t>
          </a:r>
          <a:r>
            <a:rPr lang="ru-RU" sz="1400" dirty="0"/>
            <a:t> прецизионность</a:t>
          </a:r>
        </a:p>
        <a:p>
          <a:r>
            <a:rPr lang="ru-RU" sz="1400" dirty="0"/>
            <a:t>-повторяемость результатов параллельных определений</a:t>
          </a:r>
        </a:p>
      </dgm:t>
    </dgm:pt>
    <dgm:pt modelId="{64C4C75C-5579-4A9A-980D-0E89B90BA71E}" type="parTrans" cxnId="{AD3126C8-ADD5-4C6E-AAA0-65FAE8BE8FAC}">
      <dgm:prSet/>
      <dgm:spPr/>
      <dgm:t>
        <a:bodyPr/>
        <a:lstStyle/>
        <a:p>
          <a:endParaRPr lang="ru-RU"/>
        </a:p>
      </dgm:t>
    </dgm:pt>
    <dgm:pt modelId="{75243370-7CF9-44AE-9A04-6BEE2759CC50}" type="sibTrans" cxnId="{AD3126C8-ADD5-4C6E-AAA0-65FAE8BE8FAC}">
      <dgm:prSet/>
      <dgm:spPr/>
      <dgm:t>
        <a:bodyPr/>
        <a:lstStyle/>
        <a:p>
          <a:endParaRPr lang="ru-RU"/>
        </a:p>
      </dgm:t>
    </dgm:pt>
    <dgm:pt modelId="{789DB8EA-6E3B-417B-B511-8545465A17D1}">
      <dgm:prSet phldrT="[Текст]" custT="1"/>
      <dgm:spPr/>
      <dgm:t>
        <a:bodyPr/>
        <a:lstStyle/>
        <a:p>
          <a:r>
            <a:rPr lang="ru-RU" sz="1800"/>
            <a:t>Периодическая проверка подконтрольной процедуры выполнения анализа</a:t>
          </a:r>
          <a:endParaRPr lang="ru-RU" sz="1800" dirty="0"/>
        </a:p>
      </dgm:t>
    </dgm:pt>
    <dgm:pt modelId="{155232E4-4D0E-47D1-9DA4-7B6776033467}" type="parTrans" cxnId="{3EC68C94-9995-41DE-9C1E-C887522CDFB5}">
      <dgm:prSet/>
      <dgm:spPr/>
      <dgm:t>
        <a:bodyPr/>
        <a:lstStyle/>
        <a:p>
          <a:endParaRPr lang="ru-RU"/>
        </a:p>
      </dgm:t>
    </dgm:pt>
    <dgm:pt modelId="{4CE32BBE-7E1B-4C44-B80E-20AAECA38E57}" type="sibTrans" cxnId="{3EC68C94-9995-41DE-9C1E-C887522CDFB5}">
      <dgm:prSet/>
      <dgm:spPr/>
      <dgm:t>
        <a:bodyPr/>
        <a:lstStyle/>
        <a:p>
          <a:endParaRPr lang="ru-RU"/>
        </a:p>
      </dgm:t>
    </dgm:pt>
    <dgm:pt modelId="{C8A09B9C-9FFC-4F5E-BAC1-821C0BED0439}">
      <dgm:prSet phldrT="[Текст]" custT="1"/>
      <dgm:spPr/>
      <dgm:t>
        <a:bodyPr/>
        <a:lstStyle/>
        <a:p>
          <a:r>
            <a:rPr lang="ru-RU" sz="1800"/>
            <a:t>Выборочный статистичес-кий контроль</a:t>
          </a:r>
          <a:endParaRPr lang="ru-RU" sz="1800" dirty="0"/>
        </a:p>
      </dgm:t>
    </dgm:pt>
    <dgm:pt modelId="{6EB1F865-861B-4DDD-BB23-83DD0665ACCB}" type="parTrans" cxnId="{FF1E13D3-9D0A-4C6C-BAA9-7B7517B25285}">
      <dgm:prSet/>
      <dgm:spPr/>
      <dgm:t>
        <a:bodyPr/>
        <a:lstStyle/>
        <a:p>
          <a:endParaRPr lang="ru-RU"/>
        </a:p>
      </dgm:t>
    </dgm:pt>
    <dgm:pt modelId="{3CBF59D1-BFB1-462A-85CD-8EFB3E1ABE74}" type="sibTrans" cxnId="{FF1E13D3-9D0A-4C6C-BAA9-7B7517B25285}">
      <dgm:prSet/>
      <dgm:spPr/>
      <dgm:t>
        <a:bodyPr/>
        <a:lstStyle/>
        <a:p>
          <a:endParaRPr lang="ru-RU"/>
        </a:p>
      </dgm:t>
    </dgm:pt>
    <dgm:pt modelId="{A2618B40-0F50-4276-AB11-86603C626EB4}">
      <dgm:prSet phldrT="[Текст]" custT="1"/>
      <dgm:spPr/>
      <dgm:t>
        <a:bodyPr/>
        <a:lstStyle/>
        <a:p>
          <a:r>
            <a:rPr lang="ru-RU" sz="1400" dirty="0"/>
            <a:t>По альтернативному признаку</a:t>
          </a:r>
        </a:p>
      </dgm:t>
    </dgm:pt>
    <dgm:pt modelId="{1FBC7D8C-109D-4CF5-900A-05FBD6CF9C20}" type="parTrans" cxnId="{09E53FCB-84D5-44B3-86EB-180BA1A9EC06}">
      <dgm:prSet/>
      <dgm:spPr/>
      <dgm:t>
        <a:bodyPr/>
        <a:lstStyle/>
        <a:p>
          <a:endParaRPr lang="ru-RU"/>
        </a:p>
      </dgm:t>
    </dgm:pt>
    <dgm:pt modelId="{77051DDE-59AE-4660-821C-484C30E4A6B7}" type="sibTrans" cxnId="{09E53FCB-84D5-44B3-86EB-180BA1A9EC06}">
      <dgm:prSet/>
      <dgm:spPr/>
      <dgm:t>
        <a:bodyPr/>
        <a:lstStyle/>
        <a:p>
          <a:endParaRPr lang="ru-RU"/>
        </a:p>
      </dgm:t>
    </dgm:pt>
    <dgm:pt modelId="{E455A308-CE40-4198-9C41-A1A1385510FB}" type="pres">
      <dgm:prSet presAssocID="{8A6B8EE5-DD00-4F96-BC87-AEF5773EDE03}" presName="Name0" presStyleCnt="0">
        <dgm:presLayoutVars>
          <dgm:chMax/>
          <dgm:chPref/>
          <dgm:dir/>
          <dgm:animLvl val="lvl"/>
        </dgm:presLayoutVars>
      </dgm:prSet>
      <dgm:spPr/>
    </dgm:pt>
    <dgm:pt modelId="{26D53BBD-EB40-4186-8FC9-2A345644F57F}" type="pres">
      <dgm:prSet presAssocID="{730C35F3-DDAB-4D95-A2F2-EDB87DF2439E}" presName="composite" presStyleCnt="0"/>
      <dgm:spPr/>
    </dgm:pt>
    <dgm:pt modelId="{87DF1324-ECAC-40F2-85CA-7CCC9273F09F}" type="pres">
      <dgm:prSet presAssocID="{730C35F3-DDAB-4D95-A2F2-EDB87DF2439E}" presName="Parent1" presStyleLbl="node1" presStyleIdx="0" presStyleCnt="6" custScaleX="131097" custScaleY="107220">
        <dgm:presLayoutVars>
          <dgm:chMax val="1"/>
          <dgm:chPref val="1"/>
          <dgm:bulletEnabled val="1"/>
        </dgm:presLayoutVars>
      </dgm:prSet>
      <dgm:spPr/>
    </dgm:pt>
    <dgm:pt modelId="{363018E4-43A5-42A3-AF85-B636EEFD6502}" type="pres">
      <dgm:prSet presAssocID="{730C35F3-DDAB-4D95-A2F2-EDB87DF2439E}" presName="Childtext1" presStyleLbl="revTx" presStyleIdx="0" presStyleCnt="3" custLinFactNeighborX="9756" custLinFactNeighborY="-3356">
        <dgm:presLayoutVars>
          <dgm:chMax val="0"/>
          <dgm:chPref val="0"/>
          <dgm:bulletEnabled val="1"/>
        </dgm:presLayoutVars>
      </dgm:prSet>
      <dgm:spPr/>
    </dgm:pt>
    <dgm:pt modelId="{033DBF22-6FA3-46CC-B623-BA81AC648BF7}" type="pres">
      <dgm:prSet presAssocID="{730C35F3-DDAB-4D95-A2F2-EDB87DF2439E}" presName="BalanceSpacing" presStyleCnt="0"/>
      <dgm:spPr/>
    </dgm:pt>
    <dgm:pt modelId="{3037D66A-2A3C-4360-9894-C5A14C307B6C}" type="pres">
      <dgm:prSet presAssocID="{730C35F3-DDAB-4D95-A2F2-EDB87DF2439E}" presName="BalanceSpacing1" presStyleCnt="0"/>
      <dgm:spPr/>
    </dgm:pt>
    <dgm:pt modelId="{71D5EE26-3409-4C5D-8F13-1D13C59F621B}" type="pres">
      <dgm:prSet presAssocID="{95743968-B415-48B0-AEEB-336D6011FC85}" presName="Accent1Text" presStyleLbl="node1" presStyleIdx="1" presStyleCnt="6" custScaleX="87019" custScaleY="71244" custLinFactNeighborX="-14922" custLinFactNeighborY="18025"/>
      <dgm:spPr/>
    </dgm:pt>
    <dgm:pt modelId="{3D90DD2E-85C0-4D31-BC35-D6379A407DEF}" type="pres">
      <dgm:prSet presAssocID="{95743968-B415-48B0-AEEB-336D6011FC85}" presName="spaceBetweenRectangles" presStyleCnt="0"/>
      <dgm:spPr/>
    </dgm:pt>
    <dgm:pt modelId="{83E10E1E-3494-4E7A-B1DC-1AFE1D6131D0}" type="pres">
      <dgm:prSet presAssocID="{789DB8EA-6E3B-417B-B511-8545465A17D1}" presName="composite" presStyleCnt="0"/>
      <dgm:spPr/>
    </dgm:pt>
    <dgm:pt modelId="{D7334495-1E80-40C8-9353-DDC017772009}" type="pres">
      <dgm:prSet presAssocID="{789DB8EA-6E3B-417B-B511-8545465A17D1}" presName="Parent1" presStyleLbl="node1" presStyleIdx="2" presStyleCnt="6" custScaleX="156774" custScaleY="118469" custLinFactNeighborX="-697" custLinFactNeighborY="-2028">
        <dgm:presLayoutVars>
          <dgm:chMax val="1"/>
          <dgm:chPref val="1"/>
          <dgm:bulletEnabled val="1"/>
        </dgm:presLayoutVars>
      </dgm:prSet>
      <dgm:spPr/>
    </dgm:pt>
    <dgm:pt modelId="{D45C4DE4-17CA-42DC-91D0-71A4F352481C}" type="pres">
      <dgm:prSet presAssocID="{789DB8EA-6E3B-417B-B511-8545465A17D1}" presName="Childtext1" presStyleLbl="revTx" presStyleIdx="1" presStyleCnt="3">
        <dgm:presLayoutVars>
          <dgm:chMax val="0"/>
          <dgm:chPref val="0"/>
          <dgm:bulletEnabled val="1"/>
        </dgm:presLayoutVars>
      </dgm:prSet>
      <dgm:spPr/>
    </dgm:pt>
    <dgm:pt modelId="{E86FC3F6-590F-4910-A4F8-E2F8C3F4987A}" type="pres">
      <dgm:prSet presAssocID="{789DB8EA-6E3B-417B-B511-8545465A17D1}" presName="BalanceSpacing" presStyleCnt="0"/>
      <dgm:spPr/>
    </dgm:pt>
    <dgm:pt modelId="{DA10BEFF-A05F-4660-BE99-9D2922A30791}" type="pres">
      <dgm:prSet presAssocID="{789DB8EA-6E3B-417B-B511-8545465A17D1}" presName="BalanceSpacing1" presStyleCnt="0"/>
      <dgm:spPr/>
    </dgm:pt>
    <dgm:pt modelId="{76468BA2-D28B-4F31-B2C3-892E374C46A5}" type="pres">
      <dgm:prSet presAssocID="{4CE32BBE-7E1B-4C44-B80E-20AAECA38E57}" presName="Accent1Text" presStyleLbl="node1" presStyleIdx="3" presStyleCnt="6" custScaleX="75909" custScaleY="72090" custLinFactNeighborX="15226" custLinFactNeighborY="0"/>
      <dgm:spPr/>
    </dgm:pt>
    <dgm:pt modelId="{AAC232AB-6485-4D33-8A3D-08B50B513EFA}" type="pres">
      <dgm:prSet presAssocID="{4CE32BBE-7E1B-4C44-B80E-20AAECA38E57}" presName="spaceBetweenRectangles" presStyleCnt="0"/>
      <dgm:spPr/>
    </dgm:pt>
    <dgm:pt modelId="{CB4F11C3-40B1-4FB4-A9AF-145784575D7B}" type="pres">
      <dgm:prSet presAssocID="{C8A09B9C-9FFC-4F5E-BAC1-821C0BED0439}" presName="composite" presStyleCnt="0"/>
      <dgm:spPr/>
    </dgm:pt>
    <dgm:pt modelId="{18DA876B-21C9-4EE7-8E76-A9CCCD272AD7}" type="pres">
      <dgm:prSet presAssocID="{C8A09B9C-9FFC-4F5E-BAC1-821C0BED0439}" presName="Parent1" presStyleLbl="node1" presStyleIdx="4" presStyleCnt="6" custScaleX="131098">
        <dgm:presLayoutVars>
          <dgm:chMax val="1"/>
          <dgm:chPref val="1"/>
          <dgm:bulletEnabled val="1"/>
        </dgm:presLayoutVars>
      </dgm:prSet>
      <dgm:spPr/>
    </dgm:pt>
    <dgm:pt modelId="{1029C670-0CE2-4A51-AD49-F8C6EE711008}" type="pres">
      <dgm:prSet presAssocID="{C8A09B9C-9FFC-4F5E-BAC1-821C0BED0439}" presName="Childtext1" presStyleLbl="revTx" presStyleIdx="2" presStyleCnt="3" custLinFactNeighborX="19444" custLinFactNeighborY="-4736">
        <dgm:presLayoutVars>
          <dgm:chMax val="0"/>
          <dgm:chPref val="0"/>
          <dgm:bulletEnabled val="1"/>
        </dgm:presLayoutVars>
      </dgm:prSet>
      <dgm:spPr/>
    </dgm:pt>
    <dgm:pt modelId="{FDABBB48-CCBC-4983-AAA3-EE3B31A8F17D}" type="pres">
      <dgm:prSet presAssocID="{C8A09B9C-9FFC-4F5E-BAC1-821C0BED0439}" presName="BalanceSpacing" presStyleCnt="0"/>
      <dgm:spPr/>
    </dgm:pt>
    <dgm:pt modelId="{AA4BB0D3-2654-4E69-BD8E-AE0D073CBA6E}" type="pres">
      <dgm:prSet presAssocID="{C8A09B9C-9FFC-4F5E-BAC1-821C0BED0439}" presName="BalanceSpacing1" presStyleCnt="0"/>
      <dgm:spPr/>
    </dgm:pt>
    <dgm:pt modelId="{53FE982D-CDE4-4760-AD02-388B1603FA02}" type="pres">
      <dgm:prSet presAssocID="{3CBF59D1-BFB1-462A-85CD-8EFB3E1ABE74}" presName="Accent1Text" presStyleLbl="node1" presStyleIdx="5" presStyleCnt="6" custScaleX="75436" custScaleY="65684" custLinFactNeighborX="-16571" custLinFactNeighborY="-14416"/>
      <dgm:spPr/>
    </dgm:pt>
  </dgm:ptLst>
  <dgm:cxnLst>
    <dgm:cxn modelId="{205DAF07-07C8-4C46-8EC3-6352DA3FBB01}" type="presOf" srcId="{789DB8EA-6E3B-417B-B511-8545465A17D1}" destId="{D7334495-1E80-40C8-9353-DDC017772009}" srcOrd="0" destOrd="0" presId="urn:microsoft.com/office/officeart/2008/layout/AlternatingHexagons"/>
    <dgm:cxn modelId="{F83E6B42-3B2B-4BC7-BAC0-4B676D0A36AB}" type="presOf" srcId="{8A6B8EE5-DD00-4F96-BC87-AEF5773EDE03}" destId="{E455A308-CE40-4198-9C41-A1A1385510FB}" srcOrd="0" destOrd="0" presId="urn:microsoft.com/office/officeart/2008/layout/AlternatingHexagons"/>
    <dgm:cxn modelId="{D7856545-AD16-47FD-BD2B-AFE083CBE4B1}" type="presOf" srcId="{C8A09B9C-9FFC-4F5E-BAC1-821C0BED0439}" destId="{18DA876B-21C9-4EE7-8E76-A9CCCD272AD7}" srcOrd="0" destOrd="0" presId="urn:microsoft.com/office/officeart/2008/layout/AlternatingHexagons"/>
    <dgm:cxn modelId="{C761EB68-C2A5-4027-BC39-A5A7DF64562A}" srcId="{8A6B8EE5-DD00-4F96-BC87-AEF5773EDE03}" destId="{730C35F3-DDAB-4D95-A2F2-EDB87DF2439E}" srcOrd="0" destOrd="0" parTransId="{6AC7875F-C28C-402B-B7C4-826BB1CB9E56}" sibTransId="{95743968-B415-48B0-AEEB-336D6011FC85}"/>
    <dgm:cxn modelId="{63F09B4A-D9DD-4D38-BBA6-5AD0511BBDDC}" type="presOf" srcId="{730C35F3-DDAB-4D95-A2F2-EDB87DF2439E}" destId="{87DF1324-ECAC-40F2-85CA-7CCC9273F09F}" srcOrd="0" destOrd="0" presId="urn:microsoft.com/office/officeart/2008/layout/AlternatingHexagons"/>
    <dgm:cxn modelId="{A435477A-6026-4226-9011-C078A2A9C1D8}" type="presOf" srcId="{95743968-B415-48B0-AEEB-336D6011FC85}" destId="{71D5EE26-3409-4C5D-8F13-1D13C59F621B}" srcOrd="0" destOrd="0" presId="urn:microsoft.com/office/officeart/2008/layout/AlternatingHexagons"/>
    <dgm:cxn modelId="{0AFD608F-4475-4B1F-A0E6-DFE88224AFB8}" type="presOf" srcId="{3CBF59D1-BFB1-462A-85CD-8EFB3E1ABE74}" destId="{53FE982D-CDE4-4760-AD02-388B1603FA02}" srcOrd="0" destOrd="0" presId="urn:microsoft.com/office/officeart/2008/layout/AlternatingHexagons"/>
    <dgm:cxn modelId="{3EC68C94-9995-41DE-9C1E-C887522CDFB5}" srcId="{8A6B8EE5-DD00-4F96-BC87-AEF5773EDE03}" destId="{789DB8EA-6E3B-417B-B511-8545465A17D1}" srcOrd="1" destOrd="0" parTransId="{155232E4-4D0E-47D1-9DA4-7B6776033467}" sibTransId="{4CE32BBE-7E1B-4C44-B80E-20AAECA38E57}"/>
    <dgm:cxn modelId="{49E419C8-6D4A-44EB-949F-BAFF05532274}" type="presOf" srcId="{7F1BDBC6-2960-446E-A0CA-D1F5863F4772}" destId="{363018E4-43A5-42A3-AF85-B636EEFD6502}" srcOrd="0" destOrd="0" presId="urn:microsoft.com/office/officeart/2008/layout/AlternatingHexagons"/>
    <dgm:cxn modelId="{AD3126C8-ADD5-4C6E-AAA0-65FAE8BE8FAC}" srcId="{730C35F3-DDAB-4D95-A2F2-EDB87DF2439E}" destId="{7F1BDBC6-2960-446E-A0CA-D1F5863F4772}" srcOrd="0" destOrd="0" parTransId="{64C4C75C-5579-4A9A-980D-0E89B90BA71E}" sibTransId="{75243370-7CF9-44AE-9A04-6BEE2759CC50}"/>
    <dgm:cxn modelId="{09E53FCB-84D5-44B3-86EB-180BA1A9EC06}" srcId="{C8A09B9C-9FFC-4F5E-BAC1-821C0BED0439}" destId="{A2618B40-0F50-4276-AB11-86603C626EB4}" srcOrd="0" destOrd="0" parTransId="{1FBC7D8C-109D-4CF5-900A-05FBD6CF9C20}" sibTransId="{77051DDE-59AE-4660-821C-484C30E4A6B7}"/>
    <dgm:cxn modelId="{FF1E13D3-9D0A-4C6C-BAA9-7B7517B25285}" srcId="{8A6B8EE5-DD00-4F96-BC87-AEF5773EDE03}" destId="{C8A09B9C-9FFC-4F5E-BAC1-821C0BED0439}" srcOrd="2" destOrd="0" parTransId="{6EB1F865-861B-4DDD-BB23-83DD0665ACCB}" sibTransId="{3CBF59D1-BFB1-462A-85CD-8EFB3E1ABE74}"/>
    <dgm:cxn modelId="{EFE079D4-EB06-4F07-A671-A8242AC2897B}" type="presOf" srcId="{A2618B40-0F50-4276-AB11-86603C626EB4}" destId="{1029C670-0CE2-4A51-AD49-F8C6EE711008}" srcOrd="0" destOrd="0" presId="urn:microsoft.com/office/officeart/2008/layout/AlternatingHexagons"/>
    <dgm:cxn modelId="{A16418DD-13FD-4872-95E7-B4FC15581BDF}" type="presOf" srcId="{4CE32BBE-7E1B-4C44-B80E-20AAECA38E57}" destId="{76468BA2-D28B-4F31-B2C3-892E374C46A5}" srcOrd="0" destOrd="0" presId="urn:microsoft.com/office/officeart/2008/layout/AlternatingHexagons"/>
    <dgm:cxn modelId="{89D40C0F-5152-4B02-BEEA-D75CCAD7F79F}" type="presParOf" srcId="{E455A308-CE40-4198-9C41-A1A1385510FB}" destId="{26D53BBD-EB40-4186-8FC9-2A345644F57F}" srcOrd="0" destOrd="0" presId="urn:microsoft.com/office/officeart/2008/layout/AlternatingHexagons"/>
    <dgm:cxn modelId="{FB73E999-C749-4253-A599-F3F08D089C71}" type="presParOf" srcId="{26D53BBD-EB40-4186-8FC9-2A345644F57F}" destId="{87DF1324-ECAC-40F2-85CA-7CCC9273F09F}" srcOrd="0" destOrd="0" presId="urn:microsoft.com/office/officeart/2008/layout/AlternatingHexagons"/>
    <dgm:cxn modelId="{CE100946-73E4-496E-BE65-6376FFC6CB5D}" type="presParOf" srcId="{26D53BBD-EB40-4186-8FC9-2A345644F57F}" destId="{363018E4-43A5-42A3-AF85-B636EEFD6502}" srcOrd="1" destOrd="0" presId="urn:microsoft.com/office/officeart/2008/layout/AlternatingHexagons"/>
    <dgm:cxn modelId="{B879ED1D-BE63-4467-BF98-26E7223D27A5}" type="presParOf" srcId="{26D53BBD-EB40-4186-8FC9-2A345644F57F}" destId="{033DBF22-6FA3-46CC-B623-BA81AC648BF7}" srcOrd="2" destOrd="0" presId="urn:microsoft.com/office/officeart/2008/layout/AlternatingHexagons"/>
    <dgm:cxn modelId="{59502530-A48C-4C64-9E97-4F4DB80F879F}" type="presParOf" srcId="{26D53BBD-EB40-4186-8FC9-2A345644F57F}" destId="{3037D66A-2A3C-4360-9894-C5A14C307B6C}" srcOrd="3" destOrd="0" presId="urn:microsoft.com/office/officeart/2008/layout/AlternatingHexagons"/>
    <dgm:cxn modelId="{0C7D9C2E-DDB3-435E-B8C3-55316F7D5EF1}" type="presParOf" srcId="{26D53BBD-EB40-4186-8FC9-2A345644F57F}" destId="{71D5EE26-3409-4C5D-8F13-1D13C59F621B}" srcOrd="4" destOrd="0" presId="urn:microsoft.com/office/officeart/2008/layout/AlternatingHexagons"/>
    <dgm:cxn modelId="{4C751280-2A7E-4AAC-BB0A-7500281B728D}" type="presParOf" srcId="{E455A308-CE40-4198-9C41-A1A1385510FB}" destId="{3D90DD2E-85C0-4D31-BC35-D6379A407DEF}" srcOrd="1" destOrd="0" presId="urn:microsoft.com/office/officeart/2008/layout/AlternatingHexagons"/>
    <dgm:cxn modelId="{60E0A538-8DEE-4692-AF99-1A63B95AE379}" type="presParOf" srcId="{E455A308-CE40-4198-9C41-A1A1385510FB}" destId="{83E10E1E-3494-4E7A-B1DC-1AFE1D6131D0}" srcOrd="2" destOrd="0" presId="urn:microsoft.com/office/officeart/2008/layout/AlternatingHexagons"/>
    <dgm:cxn modelId="{646A0D06-B1E2-4239-9DF0-98BF593428DF}" type="presParOf" srcId="{83E10E1E-3494-4E7A-B1DC-1AFE1D6131D0}" destId="{D7334495-1E80-40C8-9353-DDC017772009}" srcOrd="0" destOrd="0" presId="urn:microsoft.com/office/officeart/2008/layout/AlternatingHexagons"/>
    <dgm:cxn modelId="{2D634FE2-BE86-4236-BC5F-B7EE69A5B15B}" type="presParOf" srcId="{83E10E1E-3494-4E7A-B1DC-1AFE1D6131D0}" destId="{D45C4DE4-17CA-42DC-91D0-71A4F352481C}" srcOrd="1" destOrd="0" presId="urn:microsoft.com/office/officeart/2008/layout/AlternatingHexagons"/>
    <dgm:cxn modelId="{89844652-7C20-43BC-A50D-AA3549E4DF5B}" type="presParOf" srcId="{83E10E1E-3494-4E7A-B1DC-1AFE1D6131D0}" destId="{E86FC3F6-590F-4910-A4F8-E2F8C3F4987A}" srcOrd="2" destOrd="0" presId="urn:microsoft.com/office/officeart/2008/layout/AlternatingHexagons"/>
    <dgm:cxn modelId="{4FEF43BC-272B-4FEE-8C22-FE739C77C52C}" type="presParOf" srcId="{83E10E1E-3494-4E7A-B1DC-1AFE1D6131D0}" destId="{DA10BEFF-A05F-4660-BE99-9D2922A30791}" srcOrd="3" destOrd="0" presId="urn:microsoft.com/office/officeart/2008/layout/AlternatingHexagons"/>
    <dgm:cxn modelId="{F51C5B4D-0B8B-4D7D-88C1-A0B3F41924E6}" type="presParOf" srcId="{83E10E1E-3494-4E7A-B1DC-1AFE1D6131D0}" destId="{76468BA2-D28B-4F31-B2C3-892E374C46A5}" srcOrd="4" destOrd="0" presId="urn:microsoft.com/office/officeart/2008/layout/AlternatingHexagons"/>
    <dgm:cxn modelId="{0B57EC10-5729-471A-B30B-672EA810CF37}" type="presParOf" srcId="{E455A308-CE40-4198-9C41-A1A1385510FB}" destId="{AAC232AB-6485-4D33-8A3D-08B50B513EFA}" srcOrd="3" destOrd="0" presId="urn:microsoft.com/office/officeart/2008/layout/AlternatingHexagons"/>
    <dgm:cxn modelId="{2E2733F3-2B1C-4813-9663-96FF26115860}" type="presParOf" srcId="{E455A308-CE40-4198-9C41-A1A1385510FB}" destId="{CB4F11C3-40B1-4FB4-A9AF-145784575D7B}" srcOrd="4" destOrd="0" presId="urn:microsoft.com/office/officeart/2008/layout/AlternatingHexagons"/>
    <dgm:cxn modelId="{6F6F93CB-181F-4B80-B6B7-772F3EFB8C3F}" type="presParOf" srcId="{CB4F11C3-40B1-4FB4-A9AF-145784575D7B}" destId="{18DA876B-21C9-4EE7-8E76-A9CCCD272AD7}" srcOrd="0" destOrd="0" presId="urn:microsoft.com/office/officeart/2008/layout/AlternatingHexagons"/>
    <dgm:cxn modelId="{A448A588-29D8-458A-A4F4-B618ECAAC0CD}" type="presParOf" srcId="{CB4F11C3-40B1-4FB4-A9AF-145784575D7B}" destId="{1029C670-0CE2-4A51-AD49-F8C6EE711008}" srcOrd="1" destOrd="0" presId="urn:microsoft.com/office/officeart/2008/layout/AlternatingHexagons"/>
    <dgm:cxn modelId="{C1F0A6EB-7A6B-493B-8A4F-A3FB66C5D7BC}" type="presParOf" srcId="{CB4F11C3-40B1-4FB4-A9AF-145784575D7B}" destId="{FDABBB48-CCBC-4983-AAA3-EE3B31A8F17D}" srcOrd="2" destOrd="0" presId="urn:microsoft.com/office/officeart/2008/layout/AlternatingHexagons"/>
    <dgm:cxn modelId="{6E6F174B-4A1E-4F35-8054-E985D47230EB}" type="presParOf" srcId="{CB4F11C3-40B1-4FB4-A9AF-145784575D7B}" destId="{AA4BB0D3-2654-4E69-BD8E-AE0D073CBA6E}" srcOrd="3" destOrd="0" presId="urn:microsoft.com/office/officeart/2008/layout/AlternatingHexagons"/>
    <dgm:cxn modelId="{7607D3C2-5637-48DB-8D4D-F7935DF33B6A}" type="presParOf" srcId="{CB4F11C3-40B1-4FB4-A9AF-145784575D7B}" destId="{53FE982D-CDE4-4760-AD02-388B1603FA02}"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E15B88-77EB-48A0-A587-D169055A362E}" type="doc">
      <dgm:prSet loTypeId="urn:microsoft.com/office/officeart/2005/8/layout/funnel1" loCatId="process" qsTypeId="urn:microsoft.com/office/officeart/2005/8/quickstyle/3d2" qsCatId="3D" csTypeId="urn:microsoft.com/office/officeart/2005/8/colors/accent1_2" csCatId="accent1" phldr="1"/>
      <dgm:spPr/>
      <dgm:t>
        <a:bodyPr/>
        <a:lstStyle/>
        <a:p>
          <a:endParaRPr lang="ru-RU"/>
        </a:p>
      </dgm:t>
    </dgm:pt>
    <dgm:pt modelId="{CF858AC5-3CBA-4628-AFDD-36C9F14BAC46}">
      <dgm:prSet phldrT="[Текст]" custT="1"/>
      <dgm:spPr/>
      <dgm:t>
        <a:bodyPr/>
        <a:lstStyle/>
        <a:p>
          <a:r>
            <a:rPr lang="ru-RU" sz="1400" dirty="0">
              <a:solidFill>
                <a:schemeClr val="bg1"/>
              </a:solidFill>
            </a:rPr>
            <a:t>Основан на нескольких (не менее 5) контрольных процедурах</a:t>
          </a:r>
        </a:p>
      </dgm:t>
    </dgm:pt>
    <dgm:pt modelId="{8ADF7C8A-ED03-4845-9844-BFA049102664}" type="parTrans" cxnId="{D9E5E30B-3627-4E17-B479-672B64970232}">
      <dgm:prSet/>
      <dgm:spPr/>
      <dgm:t>
        <a:bodyPr/>
        <a:lstStyle/>
        <a:p>
          <a:endParaRPr lang="ru-RU"/>
        </a:p>
      </dgm:t>
    </dgm:pt>
    <dgm:pt modelId="{9AF5D795-AA2E-4976-8E99-54D760ED7A2C}" type="sibTrans" cxnId="{D9E5E30B-3627-4E17-B479-672B64970232}">
      <dgm:prSet/>
      <dgm:spPr/>
      <dgm:t>
        <a:bodyPr/>
        <a:lstStyle/>
        <a:p>
          <a:endParaRPr lang="ru-RU"/>
        </a:p>
      </dgm:t>
    </dgm:pt>
    <dgm:pt modelId="{C4463B82-8051-4CAC-94F4-6283E7619885}">
      <dgm:prSet phldrT="[Текст]"/>
      <dgm:spPr/>
      <dgm:t>
        <a:bodyPr/>
        <a:lstStyle/>
        <a:p>
          <a:r>
            <a:rPr lang="ru-RU" dirty="0">
              <a:solidFill>
                <a:schemeClr val="bg1"/>
              </a:solidFill>
            </a:rPr>
            <a:t>однократный контроль (выполняемый перед рутинными измерениями)</a:t>
          </a:r>
        </a:p>
      </dgm:t>
    </dgm:pt>
    <dgm:pt modelId="{6BBF68DB-A504-4275-8917-CB15A820C08D}" type="parTrans" cxnId="{11A26B57-4022-4E93-84D9-3CF4004C6EA0}">
      <dgm:prSet/>
      <dgm:spPr/>
      <dgm:t>
        <a:bodyPr/>
        <a:lstStyle/>
        <a:p>
          <a:endParaRPr lang="ru-RU"/>
        </a:p>
      </dgm:t>
    </dgm:pt>
    <dgm:pt modelId="{4B097264-6604-43B6-901B-78AFA2AED41D}" type="sibTrans" cxnId="{11A26B57-4022-4E93-84D9-3CF4004C6EA0}">
      <dgm:prSet/>
      <dgm:spPr/>
      <dgm:t>
        <a:bodyPr/>
        <a:lstStyle/>
        <a:p>
          <a:endParaRPr lang="ru-RU"/>
        </a:p>
      </dgm:t>
    </dgm:pt>
    <dgm:pt modelId="{168538C4-FD58-414A-ADB5-53B1E0DDB8F2}">
      <dgm:prSet phldrT="[Текст]" custT="1"/>
      <dgm:spPr/>
      <dgm:t>
        <a:bodyPr/>
        <a:lstStyle/>
        <a:p>
          <a:r>
            <a:rPr lang="ru-RU" sz="1800" dirty="0"/>
            <a:t>ППППА</a:t>
          </a:r>
        </a:p>
        <a:p>
          <a:r>
            <a:rPr lang="ru-RU" sz="1800" dirty="0"/>
            <a:t>Усредненная модель оперативного контроля и контроля с использованием контрольных карт</a:t>
          </a:r>
          <a:endParaRPr lang="ru-RU" sz="1100" dirty="0"/>
        </a:p>
      </dgm:t>
    </dgm:pt>
    <dgm:pt modelId="{88BAEDAD-9B02-4CBC-8E65-FE9F00DEEEB6}" type="parTrans" cxnId="{9C463E2F-33BE-4598-A464-830C53EC89CE}">
      <dgm:prSet/>
      <dgm:spPr/>
      <dgm:t>
        <a:bodyPr/>
        <a:lstStyle/>
        <a:p>
          <a:endParaRPr lang="ru-RU"/>
        </a:p>
      </dgm:t>
    </dgm:pt>
    <dgm:pt modelId="{834460E1-1EC2-4331-A508-BC40BD312BAA}" type="sibTrans" cxnId="{9C463E2F-33BE-4598-A464-830C53EC89CE}">
      <dgm:prSet/>
      <dgm:spPr/>
      <dgm:t>
        <a:bodyPr/>
        <a:lstStyle/>
        <a:p>
          <a:endParaRPr lang="ru-RU"/>
        </a:p>
      </dgm:t>
    </dgm:pt>
    <dgm:pt modelId="{A79F5A2E-32AD-4769-AF74-F0E058DE2557}" type="pres">
      <dgm:prSet presAssocID="{0AE15B88-77EB-48A0-A587-D169055A362E}" presName="Name0" presStyleCnt="0">
        <dgm:presLayoutVars>
          <dgm:chMax val="4"/>
          <dgm:resizeHandles val="exact"/>
        </dgm:presLayoutVars>
      </dgm:prSet>
      <dgm:spPr/>
    </dgm:pt>
    <dgm:pt modelId="{D4722A6D-6D23-4BA2-82B8-1509BD86B204}" type="pres">
      <dgm:prSet presAssocID="{0AE15B88-77EB-48A0-A587-D169055A362E}" presName="ellipse" presStyleLbl="trBgShp" presStyleIdx="0" presStyleCnt="1" custLinFactNeighborX="-391" custLinFactNeighborY="-466"/>
      <dgm:spPr/>
    </dgm:pt>
    <dgm:pt modelId="{FD41F878-D203-4ACB-8D35-CE30EAE13F3C}" type="pres">
      <dgm:prSet presAssocID="{0AE15B88-77EB-48A0-A587-D169055A362E}" presName="arrow1" presStyleLbl="fgShp" presStyleIdx="0" presStyleCnt="1" custLinFactNeighborX="9850" custLinFactNeighborY="-16105"/>
      <dgm:spPr/>
    </dgm:pt>
    <dgm:pt modelId="{C2798349-F23E-4B88-B6F6-A6D1DE346FFE}" type="pres">
      <dgm:prSet presAssocID="{0AE15B88-77EB-48A0-A587-D169055A362E}" presName="rectangle" presStyleLbl="revTx" presStyleIdx="0" presStyleCnt="1" custScaleX="197280" custLinFactNeighborX="-546" custLinFactNeighborY="18309">
        <dgm:presLayoutVars>
          <dgm:bulletEnabled val="1"/>
        </dgm:presLayoutVars>
      </dgm:prSet>
      <dgm:spPr/>
    </dgm:pt>
    <dgm:pt modelId="{CF31D688-0F4C-4E8F-9889-BD72C36D54E5}" type="pres">
      <dgm:prSet presAssocID="{C4463B82-8051-4CAC-94F4-6283E7619885}" presName="item1" presStyleLbl="node1" presStyleIdx="0" presStyleCnt="2" custScaleX="118947" custScaleY="120116">
        <dgm:presLayoutVars>
          <dgm:bulletEnabled val="1"/>
        </dgm:presLayoutVars>
      </dgm:prSet>
      <dgm:spPr/>
    </dgm:pt>
    <dgm:pt modelId="{D6D07282-0CEB-4846-89FC-200C6A057DE2}" type="pres">
      <dgm:prSet presAssocID="{168538C4-FD58-414A-ADB5-53B1E0DDB8F2}" presName="item2" presStyleLbl="node1" presStyleIdx="1" presStyleCnt="2" custScaleX="124186" custScaleY="116084" custLinFactNeighborX="0" custLinFactNeighborY="-22071">
        <dgm:presLayoutVars>
          <dgm:bulletEnabled val="1"/>
        </dgm:presLayoutVars>
      </dgm:prSet>
      <dgm:spPr/>
    </dgm:pt>
    <dgm:pt modelId="{49F2C2F8-9A5B-4953-BAD3-00665F4F2054}" type="pres">
      <dgm:prSet presAssocID="{0AE15B88-77EB-48A0-A587-D169055A362E}" presName="funnel" presStyleLbl="trAlignAcc1" presStyleIdx="0" presStyleCnt="1" custLinFactNeighborX="-243" custLinFactNeighborY="-893"/>
      <dgm:spPr/>
    </dgm:pt>
  </dgm:ptLst>
  <dgm:cxnLst>
    <dgm:cxn modelId="{D9E5E30B-3627-4E17-B479-672B64970232}" srcId="{0AE15B88-77EB-48A0-A587-D169055A362E}" destId="{CF858AC5-3CBA-4628-AFDD-36C9F14BAC46}" srcOrd="0" destOrd="0" parTransId="{8ADF7C8A-ED03-4845-9844-BFA049102664}" sibTransId="{9AF5D795-AA2E-4976-8E99-54D760ED7A2C}"/>
    <dgm:cxn modelId="{9C463E2F-33BE-4598-A464-830C53EC89CE}" srcId="{0AE15B88-77EB-48A0-A587-D169055A362E}" destId="{168538C4-FD58-414A-ADB5-53B1E0DDB8F2}" srcOrd="2" destOrd="0" parTransId="{88BAEDAD-9B02-4CBC-8E65-FE9F00DEEEB6}" sibTransId="{834460E1-1EC2-4331-A508-BC40BD312BAA}"/>
    <dgm:cxn modelId="{4919145F-34BA-401B-8535-E146359E1210}" type="presOf" srcId="{CF858AC5-3CBA-4628-AFDD-36C9F14BAC46}" destId="{D6D07282-0CEB-4846-89FC-200C6A057DE2}" srcOrd="0" destOrd="0" presId="urn:microsoft.com/office/officeart/2005/8/layout/funnel1"/>
    <dgm:cxn modelId="{BD86E749-1B97-4D21-9930-78C066D99B8D}" type="presOf" srcId="{C4463B82-8051-4CAC-94F4-6283E7619885}" destId="{CF31D688-0F4C-4E8F-9889-BD72C36D54E5}" srcOrd="0" destOrd="0" presId="urn:microsoft.com/office/officeart/2005/8/layout/funnel1"/>
    <dgm:cxn modelId="{82FBE675-B3AD-4BEA-B8E3-725B57495C1A}" type="presOf" srcId="{0AE15B88-77EB-48A0-A587-D169055A362E}" destId="{A79F5A2E-32AD-4769-AF74-F0E058DE2557}" srcOrd="0" destOrd="0" presId="urn:microsoft.com/office/officeart/2005/8/layout/funnel1"/>
    <dgm:cxn modelId="{11A26B57-4022-4E93-84D9-3CF4004C6EA0}" srcId="{0AE15B88-77EB-48A0-A587-D169055A362E}" destId="{C4463B82-8051-4CAC-94F4-6283E7619885}" srcOrd="1" destOrd="0" parTransId="{6BBF68DB-A504-4275-8917-CB15A820C08D}" sibTransId="{4B097264-6604-43B6-901B-78AFA2AED41D}"/>
    <dgm:cxn modelId="{7EE492AF-C167-48FF-A997-38BD5B221726}" type="presOf" srcId="{168538C4-FD58-414A-ADB5-53B1E0DDB8F2}" destId="{C2798349-F23E-4B88-B6F6-A6D1DE346FFE}" srcOrd="0" destOrd="0" presId="urn:microsoft.com/office/officeart/2005/8/layout/funnel1"/>
    <dgm:cxn modelId="{3CCCE10C-5D40-4341-AB44-DBA68E743F97}" type="presParOf" srcId="{A79F5A2E-32AD-4769-AF74-F0E058DE2557}" destId="{D4722A6D-6D23-4BA2-82B8-1509BD86B204}" srcOrd="0" destOrd="0" presId="urn:microsoft.com/office/officeart/2005/8/layout/funnel1"/>
    <dgm:cxn modelId="{4D36AF92-603D-4572-8BE2-D368A39E06F0}" type="presParOf" srcId="{A79F5A2E-32AD-4769-AF74-F0E058DE2557}" destId="{FD41F878-D203-4ACB-8D35-CE30EAE13F3C}" srcOrd="1" destOrd="0" presId="urn:microsoft.com/office/officeart/2005/8/layout/funnel1"/>
    <dgm:cxn modelId="{DF4B1D72-7E67-443D-A21E-00FAAB82CE1F}" type="presParOf" srcId="{A79F5A2E-32AD-4769-AF74-F0E058DE2557}" destId="{C2798349-F23E-4B88-B6F6-A6D1DE346FFE}" srcOrd="2" destOrd="0" presId="urn:microsoft.com/office/officeart/2005/8/layout/funnel1"/>
    <dgm:cxn modelId="{ABB1E2B8-4A8E-4532-B57D-18C5B0ECFC6D}" type="presParOf" srcId="{A79F5A2E-32AD-4769-AF74-F0E058DE2557}" destId="{CF31D688-0F4C-4E8F-9889-BD72C36D54E5}" srcOrd="3" destOrd="0" presId="urn:microsoft.com/office/officeart/2005/8/layout/funnel1"/>
    <dgm:cxn modelId="{BAF8479B-C435-4488-BBD1-412EF8772958}" type="presParOf" srcId="{A79F5A2E-32AD-4769-AF74-F0E058DE2557}" destId="{D6D07282-0CEB-4846-89FC-200C6A057DE2}" srcOrd="4" destOrd="0" presId="urn:microsoft.com/office/officeart/2005/8/layout/funnel1"/>
    <dgm:cxn modelId="{B55E8746-2124-4EFD-AB15-F654A251F43B}" type="presParOf" srcId="{A79F5A2E-32AD-4769-AF74-F0E058DE2557}" destId="{49F2C2F8-9A5B-4953-BAD3-00665F4F2054}" srcOrd="5"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1E5DB0D-F964-4A7F-9C55-5C2F3D407A80}" type="doc">
      <dgm:prSet loTypeId="urn:microsoft.com/office/officeart/2005/8/layout/hProcess9" loCatId="process" qsTypeId="urn:microsoft.com/office/officeart/2005/8/quickstyle/3d1" qsCatId="3D" csTypeId="urn:microsoft.com/office/officeart/2005/8/colors/colorful4" csCatId="colorful" phldr="1"/>
      <dgm:spPr/>
    </dgm:pt>
    <dgm:pt modelId="{FC182814-92E6-40D9-9AB8-64D5C1C234E1}">
      <dgm:prSet phldrT="[Текст]"/>
      <dgm:spPr/>
      <dgm:t>
        <a:bodyPr/>
        <a:lstStyle/>
        <a:p>
          <a:r>
            <a:rPr lang="ru-RU" dirty="0">
              <a:solidFill>
                <a:schemeClr val="bg1"/>
              </a:solidFill>
            </a:rPr>
            <a:t>Определение числа результатов за контрольный период</a:t>
          </a:r>
        </a:p>
      </dgm:t>
    </dgm:pt>
    <dgm:pt modelId="{3367272D-347C-47D3-AA93-61F0B3CE6FE5}" type="parTrans" cxnId="{8542A7CC-D499-4475-8619-BFF7B809BD19}">
      <dgm:prSet/>
      <dgm:spPr/>
      <dgm:t>
        <a:bodyPr/>
        <a:lstStyle/>
        <a:p>
          <a:endParaRPr lang="ru-RU"/>
        </a:p>
      </dgm:t>
    </dgm:pt>
    <dgm:pt modelId="{A8E7EC4F-8FB9-424C-B99F-40EE575CF24F}" type="sibTrans" cxnId="{8542A7CC-D499-4475-8619-BFF7B809BD19}">
      <dgm:prSet/>
      <dgm:spPr/>
      <dgm:t>
        <a:bodyPr/>
        <a:lstStyle/>
        <a:p>
          <a:endParaRPr lang="ru-RU"/>
        </a:p>
      </dgm:t>
    </dgm:pt>
    <dgm:pt modelId="{8572CDE8-4614-4F81-9389-916712D1E789}">
      <dgm:prSet phldrT="[Текст]"/>
      <dgm:spPr/>
      <dgm:t>
        <a:bodyPr/>
        <a:lstStyle/>
        <a:p>
          <a:r>
            <a:rPr lang="ru-RU" dirty="0">
              <a:solidFill>
                <a:schemeClr val="bg1"/>
              </a:solidFill>
            </a:rPr>
            <a:t>Задание предела приемлемого качества и уровня контроля</a:t>
          </a:r>
        </a:p>
      </dgm:t>
    </dgm:pt>
    <dgm:pt modelId="{DFA41090-AB43-4417-9BF3-EEE1F26FF607}" type="parTrans" cxnId="{0F16E4B7-5646-4891-BAC6-3E1B8CCF9676}">
      <dgm:prSet/>
      <dgm:spPr/>
      <dgm:t>
        <a:bodyPr/>
        <a:lstStyle/>
        <a:p>
          <a:endParaRPr lang="ru-RU"/>
        </a:p>
      </dgm:t>
    </dgm:pt>
    <dgm:pt modelId="{741DB071-1AFF-443F-A5F4-8E5B761C2929}" type="sibTrans" cxnId="{0F16E4B7-5646-4891-BAC6-3E1B8CCF9676}">
      <dgm:prSet/>
      <dgm:spPr/>
      <dgm:t>
        <a:bodyPr/>
        <a:lstStyle/>
        <a:p>
          <a:endParaRPr lang="ru-RU"/>
        </a:p>
      </dgm:t>
    </dgm:pt>
    <dgm:pt modelId="{3D4A2798-1AE1-4A4A-9CEA-B889F4EF8EF1}">
      <dgm:prSet phldrT="[Текст]"/>
      <dgm:spPr/>
      <dgm:t>
        <a:bodyPr/>
        <a:lstStyle/>
        <a:p>
          <a:r>
            <a:rPr lang="ru-RU" dirty="0">
              <a:solidFill>
                <a:schemeClr val="bg1"/>
              </a:solidFill>
            </a:rPr>
            <a:t>Выбор нормативов контроля: приемочного числа </a:t>
          </a:r>
          <a:r>
            <a:rPr lang="en-US" dirty="0">
              <a:solidFill>
                <a:schemeClr val="bg1"/>
              </a:solidFill>
            </a:rPr>
            <a:t>h, </a:t>
          </a:r>
          <a:r>
            <a:rPr lang="ru-RU" dirty="0">
              <a:solidFill>
                <a:schemeClr val="bg1"/>
              </a:solidFill>
            </a:rPr>
            <a:t>браковочного числа </a:t>
          </a:r>
          <a:r>
            <a:rPr lang="en-US" dirty="0">
              <a:solidFill>
                <a:schemeClr val="bg1"/>
              </a:solidFill>
            </a:rPr>
            <a:t>h’</a:t>
          </a:r>
          <a:endParaRPr lang="ru-RU" dirty="0">
            <a:solidFill>
              <a:schemeClr val="bg1"/>
            </a:solidFill>
          </a:endParaRPr>
        </a:p>
      </dgm:t>
    </dgm:pt>
    <dgm:pt modelId="{C1ECB83F-EFE4-4E56-AC58-F54E581EE8AB}" type="parTrans" cxnId="{AB66BA14-DF3A-406F-BB77-DC29B966E934}">
      <dgm:prSet/>
      <dgm:spPr/>
      <dgm:t>
        <a:bodyPr/>
        <a:lstStyle/>
        <a:p>
          <a:endParaRPr lang="ru-RU"/>
        </a:p>
      </dgm:t>
    </dgm:pt>
    <dgm:pt modelId="{CFBDA2C7-5BBB-44BA-AC4C-FBDBF4EEADBF}" type="sibTrans" cxnId="{AB66BA14-DF3A-406F-BB77-DC29B966E934}">
      <dgm:prSet/>
      <dgm:spPr/>
      <dgm:t>
        <a:bodyPr/>
        <a:lstStyle/>
        <a:p>
          <a:endParaRPr lang="ru-RU"/>
        </a:p>
      </dgm:t>
    </dgm:pt>
    <dgm:pt modelId="{42BC4763-CD25-4D88-8074-22FAD8F92B74}">
      <dgm:prSet phldrT="[Текст]"/>
      <dgm:spPr/>
      <dgm:t>
        <a:bodyPr/>
        <a:lstStyle/>
        <a:p>
          <a:r>
            <a:rPr lang="ru-RU" dirty="0">
              <a:solidFill>
                <a:schemeClr val="bg1"/>
              </a:solidFill>
            </a:rPr>
            <a:t>Установление объема выборки контрольных измерений</a:t>
          </a:r>
          <a:r>
            <a:rPr lang="en-US" dirty="0">
              <a:solidFill>
                <a:schemeClr val="bg1"/>
              </a:solidFill>
            </a:rPr>
            <a:t>, n</a:t>
          </a:r>
          <a:endParaRPr lang="ru-RU" dirty="0">
            <a:solidFill>
              <a:schemeClr val="bg1"/>
            </a:solidFill>
          </a:endParaRPr>
        </a:p>
      </dgm:t>
    </dgm:pt>
    <dgm:pt modelId="{A83A9A38-26BC-4100-BD4E-854213C19D2D}" type="parTrans" cxnId="{03A3B90D-F495-42AB-B6F8-A447D9AEE111}">
      <dgm:prSet/>
      <dgm:spPr/>
      <dgm:t>
        <a:bodyPr/>
        <a:lstStyle/>
        <a:p>
          <a:endParaRPr lang="ru-RU"/>
        </a:p>
      </dgm:t>
    </dgm:pt>
    <dgm:pt modelId="{5F069994-5AAD-4305-BC00-7B49BA982F59}" type="sibTrans" cxnId="{03A3B90D-F495-42AB-B6F8-A447D9AEE111}">
      <dgm:prSet/>
      <dgm:spPr/>
      <dgm:t>
        <a:bodyPr/>
        <a:lstStyle/>
        <a:p>
          <a:endParaRPr lang="ru-RU"/>
        </a:p>
      </dgm:t>
    </dgm:pt>
    <dgm:pt modelId="{223CF22A-8364-4549-AE96-95C6FD03785A}" type="pres">
      <dgm:prSet presAssocID="{C1E5DB0D-F964-4A7F-9C55-5C2F3D407A80}" presName="CompostProcess" presStyleCnt="0">
        <dgm:presLayoutVars>
          <dgm:dir/>
          <dgm:resizeHandles val="exact"/>
        </dgm:presLayoutVars>
      </dgm:prSet>
      <dgm:spPr/>
    </dgm:pt>
    <dgm:pt modelId="{9DE2AC2F-D144-47B8-8A8F-5E53DA84D116}" type="pres">
      <dgm:prSet presAssocID="{C1E5DB0D-F964-4A7F-9C55-5C2F3D407A80}" presName="arrow" presStyleLbl="bgShp" presStyleIdx="0" presStyleCnt="1"/>
      <dgm:spPr/>
    </dgm:pt>
    <dgm:pt modelId="{F84B3FF0-DD92-4A6A-AB23-5BC12B24EC89}" type="pres">
      <dgm:prSet presAssocID="{C1E5DB0D-F964-4A7F-9C55-5C2F3D407A80}" presName="linearProcess" presStyleCnt="0"/>
      <dgm:spPr/>
    </dgm:pt>
    <dgm:pt modelId="{CC952D02-1D6A-4793-BE45-3AE45A49383F}" type="pres">
      <dgm:prSet presAssocID="{FC182814-92E6-40D9-9AB8-64D5C1C234E1}" presName="textNode" presStyleLbl="node1" presStyleIdx="0" presStyleCnt="4">
        <dgm:presLayoutVars>
          <dgm:bulletEnabled val="1"/>
        </dgm:presLayoutVars>
      </dgm:prSet>
      <dgm:spPr/>
    </dgm:pt>
    <dgm:pt modelId="{F884A5CC-0DA8-42A3-A9F8-4BF5DEB36819}" type="pres">
      <dgm:prSet presAssocID="{A8E7EC4F-8FB9-424C-B99F-40EE575CF24F}" presName="sibTrans" presStyleCnt="0"/>
      <dgm:spPr/>
    </dgm:pt>
    <dgm:pt modelId="{F196A078-A85C-4BFE-93B8-2A0EDB0641F6}" type="pres">
      <dgm:prSet presAssocID="{8572CDE8-4614-4F81-9389-916712D1E789}" presName="textNode" presStyleLbl="node1" presStyleIdx="1" presStyleCnt="4">
        <dgm:presLayoutVars>
          <dgm:bulletEnabled val="1"/>
        </dgm:presLayoutVars>
      </dgm:prSet>
      <dgm:spPr/>
    </dgm:pt>
    <dgm:pt modelId="{F5A59BE2-74FB-468D-A938-7A3F770506F5}" type="pres">
      <dgm:prSet presAssocID="{741DB071-1AFF-443F-A5F4-8E5B761C2929}" presName="sibTrans" presStyleCnt="0"/>
      <dgm:spPr/>
    </dgm:pt>
    <dgm:pt modelId="{D2A7A73F-D8FD-49EA-9B66-F5E91D217B78}" type="pres">
      <dgm:prSet presAssocID="{3D4A2798-1AE1-4A4A-9CEA-B889F4EF8EF1}" presName="textNode" presStyleLbl="node1" presStyleIdx="2" presStyleCnt="4">
        <dgm:presLayoutVars>
          <dgm:bulletEnabled val="1"/>
        </dgm:presLayoutVars>
      </dgm:prSet>
      <dgm:spPr/>
    </dgm:pt>
    <dgm:pt modelId="{66EB2D3C-8419-4DAB-882F-2D11CC599072}" type="pres">
      <dgm:prSet presAssocID="{CFBDA2C7-5BBB-44BA-AC4C-FBDBF4EEADBF}" presName="sibTrans" presStyleCnt="0"/>
      <dgm:spPr/>
    </dgm:pt>
    <dgm:pt modelId="{B644944B-ADEC-4E9A-838F-9389E43254C4}" type="pres">
      <dgm:prSet presAssocID="{42BC4763-CD25-4D88-8074-22FAD8F92B74}" presName="textNode" presStyleLbl="node1" presStyleIdx="3" presStyleCnt="4">
        <dgm:presLayoutVars>
          <dgm:bulletEnabled val="1"/>
        </dgm:presLayoutVars>
      </dgm:prSet>
      <dgm:spPr/>
    </dgm:pt>
  </dgm:ptLst>
  <dgm:cxnLst>
    <dgm:cxn modelId="{D662F10C-2EB8-4781-9AE3-80999AEE083F}" type="presOf" srcId="{8572CDE8-4614-4F81-9389-916712D1E789}" destId="{F196A078-A85C-4BFE-93B8-2A0EDB0641F6}" srcOrd="0" destOrd="0" presId="urn:microsoft.com/office/officeart/2005/8/layout/hProcess9"/>
    <dgm:cxn modelId="{03A3B90D-F495-42AB-B6F8-A447D9AEE111}" srcId="{C1E5DB0D-F964-4A7F-9C55-5C2F3D407A80}" destId="{42BC4763-CD25-4D88-8074-22FAD8F92B74}" srcOrd="3" destOrd="0" parTransId="{A83A9A38-26BC-4100-BD4E-854213C19D2D}" sibTransId="{5F069994-5AAD-4305-BC00-7B49BA982F59}"/>
    <dgm:cxn modelId="{AB66BA14-DF3A-406F-BB77-DC29B966E934}" srcId="{C1E5DB0D-F964-4A7F-9C55-5C2F3D407A80}" destId="{3D4A2798-1AE1-4A4A-9CEA-B889F4EF8EF1}" srcOrd="2" destOrd="0" parTransId="{C1ECB83F-EFE4-4E56-AC58-F54E581EE8AB}" sibTransId="{CFBDA2C7-5BBB-44BA-AC4C-FBDBF4EEADBF}"/>
    <dgm:cxn modelId="{E6EBAC2D-6666-41FF-ABFA-5F60D1EA77A2}" type="presOf" srcId="{42BC4763-CD25-4D88-8074-22FAD8F92B74}" destId="{B644944B-ADEC-4E9A-838F-9389E43254C4}" srcOrd="0" destOrd="0" presId="urn:microsoft.com/office/officeart/2005/8/layout/hProcess9"/>
    <dgm:cxn modelId="{41B1BA53-53D3-48EC-919E-A80084F6FC50}" type="presOf" srcId="{FC182814-92E6-40D9-9AB8-64D5C1C234E1}" destId="{CC952D02-1D6A-4793-BE45-3AE45A49383F}" srcOrd="0" destOrd="0" presId="urn:microsoft.com/office/officeart/2005/8/layout/hProcess9"/>
    <dgm:cxn modelId="{380619B1-3EEF-4FA8-B287-7F172496C0CE}" type="presOf" srcId="{3D4A2798-1AE1-4A4A-9CEA-B889F4EF8EF1}" destId="{D2A7A73F-D8FD-49EA-9B66-F5E91D217B78}" srcOrd="0" destOrd="0" presId="urn:microsoft.com/office/officeart/2005/8/layout/hProcess9"/>
    <dgm:cxn modelId="{567E4FB2-3EEA-43AB-AC00-176E68734633}" type="presOf" srcId="{C1E5DB0D-F964-4A7F-9C55-5C2F3D407A80}" destId="{223CF22A-8364-4549-AE96-95C6FD03785A}" srcOrd="0" destOrd="0" presId="urn:microsoft.com/office/officeart/2005/8/layout/hProcess9"/>
    <dgm:cxn modelId="{0F16E4B7-5646-4891-BAC6-3E1B8CCF9676}" srcId="{C1E5DB0D-F964-4A7F-9C55-5C2F3D407A80}" destId="{8572CDE8-4614-4F81-9389-916712D1E789}" srcOrd="1" destOrd="0" parTransId="{DFA41090-AB43-4417-9BF3-EEE1F26FF607}" sibTransId="{741DB071-1AFF-443F-A5F4-8E5B761C2929}"/>
    <dgm:cxn modelId="{8542A7CC-D499-4475-8619-BFF7B809BD19}" srcId="{C1E5DB0D-F964-4A7F-9C55-5C2F3D407A80}" destId="{FC182814-92E6-40D9-9AB8-64D5C1C234E1}" srcOrd="0" destOrd="0" parTransId="{3367272D-347C-47D3-AA93-61F0B3CE6FE5}" sibTransId="{A8E7EC4F-8FB9-424C-B99F-40EE575CF24F}"/>
    <dgm:cxn modelId="{2E1A9718-59FA-474E-BEB0-085E499A15EC}" type="presParOf" srcId="{223CF22A-8364-4549-AE96-95C6FD03785A}" destId="{9DE2AC2F-D144-47B8-8A8F-5E53DA84D116}" srcOrd="0" destOrd="0" presId="urn:microsoft.com/office/officeart/2005/8/layout/hProcess9"/>
    <dgm:cxn modelId="{81D8277B-0842-4A60-91B4-A583D16FF5E1}" type="presParOf" srcId="{223CF22A-8364-4549-AE96-95C6FD03785A}" destId="{F84B3FF0-DD92-4A6A-AB23-5BC12B24EC89}" srcOrd="1" destOrd="0" presId="urn:microsoft.com/office/officeart/2005/8/layout/hProcess9"/>
    <dgm:cxn modelId="{6477ED62-A8BD-4566-970F-88EAA5F575B3}" type="presParOf" srcId="{F84B3FF0-DD92-4A6A-AB23-5BC12B24EC89}" destId="{CC952D02-1D6A-4793-BE45-3AE45A49383F}" srcOrd="0" destOrd="0" presId="urn:microsoft.com/office/officeart/2005/8/layout/hProcess9"/>
    <dgm:cxn modelId="{317C0C28-0D55-41C2-BB2F-BD43BB27AA2A}" type="presParOf" srcId="{F84B3FF0-DD92-4A6A-AB23-5BC12B24EC89}" destId="{F884A5CC-0DA8-42A3-A9F8-4BF5DEB36819}" srcOrd="1" destOrd="0" presId="urn:microsoft.com/office/officeart/2005/8/layout/hProcess9"/>
    <dgm:cxn modelId="{731D8AA2-BC5F-431A-8BAE-ABEA0FDA5926}" type="presParOf" srcId="{F84B3FF0-DD92-4A6A-AB23-5BC12B24EC89}" destId="{F196A078-A85C-4BFE-93B8-2A0EDB0641F6}" srcOrd="2" destOrd="0" presId="urn:microsoft.com/office/officeart/2005/8/layout/hProcess9"/>
    <dgm:cxn modelId="{696AB46F-46E3-400F-A1BC-EB55C2344075}" type="presParOf" srcId="{F84B3FF0-DD92-4A6A-AB23-5BC12B24EC89}" destId="{F5A59BE2-74FB-468D-A938-7A3F770506F5}" srcOrd="3" destOrd="0" presId="urn:microsoft.com/office/officeart/2005/8/layout/hProcess9"/>
    <dgm:cxn modelId="{F0D9EF08-8E24-4B3B-A2D7-1BF3AB16544E}" type="presParOf" srcId="{F84B3FF0-DD92-4A6A-AB23-5BC12B24EC89}" destId="{D2A7A73F-D8FD-49EA-9B66-F5E91D217B78}" srcOrd="4" destOrd="0" presId="urn:microsoft.com/office/officeart/2005/8/layout/hProcess9"/>
    <dgm:cxn modelId="{51A86657-D062-4473-A434-4A19005D7CB2}" type="presParOf" srcId="{F84B3FF0-DD92-4A6A-AB23-5BC12B24EC89}" destId="{66EB2D3C-8419-4DAB-882F-2D11CC599072}" srcOrd="5" destOrd="0" presId="urn:microsoft.com/office/officeart/2005/8/layout/hProcess9"/>
    <dgm:cxn modelId="{AD29E640-B1C4-4864-86AA-D6813FB926A0}" type="presParOf" srcId="{F84B3FF0-DD92-4A6A-AB23-5BC12B24EC89}" destId="{B644944B-ADEC-4E9A-838F-9389E43254C4}"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B3AC620-D93B-42FB-BCEB-6D4AE327C1AF}" type="doc">
      <dgm:prSet loTypeId="urn:microsoft.com/office/officeart/2005/8/layout/venn1" loCatId="relationship" qsTypeId="urn:microsoft.com/office/officeart/2005/8/quickstyle/3d1" qsCatId="3D" csTypeId="urn:microsoft.com/office/officeart/2005/8/colors/colorful2" csCatId="colorful" phldr="1"/>
      <dgm:spPr/>
    </dgm:pt>
    <dgm:pt modelId="{9375EFF7-BACF-446F-B466-CF4C9AAA0D59}">
      <dgm:prSet phldrT="[Текст]" custT="1"/>
      <dgm:spPr/>
      <dgm:t>
        <a:bodyPr/>
        <a:lstStyle/>
        <a:p>
          <a:r>
            <a:rPr lang="ru-RU" sz="2400" dirty="0"/>
            <a:t>Контроль стабильности повторяемости</a:t>
          </a:r>
        </a:p>
      </dgm:t>
    </dgm:pt>
    <dgm:pt modelId="{8E384B33-C6A1-4068-8A37-6BAF3A685DC7}" type="parTrans" cxnId="{607B1951-D289-4F7F-90AA-DC2802CB21D7}">
      <dgm:prSet/>
      <dgm:spPr/>
      <dgm:t>
        <a:bodyPr/>
        <a:lstStyle/>
        <a:p>
          <a:endParaRPr lang="ru-RU"/>
        </a:p>
      </dgm:t>
    </dgm:pt>
    <dgm:pt modelId="{988FCB78-29C3-441B-82C1-8FF68011DCEF}" type="sibTrans" cxnId="{607B1951-D289-4F7F-90AA-DC2802CB21D7}">
      <dgm:prSet/>
      <dgm:spPr/>
      <dgm:t>
        <a:bodyPr/>
        <a:lstStyle/>
        <a:p>
          <a:endParaRPr lang="ru-RU"/>
        </a:p>
      </dgm:t>
    </dgm:pt>
    <dgm:pt modelId="{007C50C6-DA8B-4310-B830-31B53707E5D3}">
      <dgm:prSet phldrT="[Текст]" custT="1"/>
      <dgm:spPr/>
      <dgm:t>
        <a:bodyPr/>
        <a:lstStyle/>
        <a:p>
          <a:r>
            <a:rPr lang="ru-RU" sz="2000" dirty="0"/>
            <a:t>Контроль стабильности внутрилабораторной прецизионности</a:t>
          </a:r>
        </a:p>
      </dgm:t>
    </dgm:pt>
    <dgm:pt modelId="{95083C8F-7862-4868-83F2-E2160EC2E3C3}" type="parTrans" cxnId="{ACC7237C-CE8C-426C-8C67-08F4200D59BF}">
      <dgm:prSet/>
      <dgm:spPr/>
      <dgm:t>
        <a:bodyPr/>
        <a:lstStyle/>
        <a:p>
          <a:endParaRPr lang="ru-RU"/>
        </a:p>
      </dgm:t>
    </dgm:pt>
    <dgm:pt modelId="{A80E352F-C2AA-42DE-8407-67923AF7FB45}" type="sibTrans" cxnId="{ACC7237C-CE8C-426C-8C67-08F4200D59BF}">
      <dgm:prSet/>
      <dgm:spPr/>
      <dgm:t>
        <a:bodyPr/>
        <a:lstStyle/>
        <a:p>
          <a:endParaRPr lang="ru-RU"/>
        </a:p>
      </dgm:t>
    </dgm:pt>
    <dgm:pt modelId="{10123514-20D2-414E-8A44-3612C4295AC5}">
      <dgm:prSet phldrT="[Текст]" custT="1"/>
      <dgm:spPr/>
      <dgm:t>
        <a:bodyPr/>
        <a:lstStyle/>
        <a:p>
          <a:r>
            <a:rPr lang="ru-RU" sz="2000" dirty="0"/>
            <a:t>Контроль стабильности точности (правильности)</a:t>
          </a:r>
        </a:p>
      </dgm:t>
    </dgm:pt>
    <dgm:pt modelId="{5AE81E95-77E7-4091-9CC2-F4C0E20E43ED}" type="parTrans" cxnId="{05AAB943-671F-45B3-A89D-B3CCD262D4A9}">
      <dgm:prSet/>
      <dgm:spPr/>
      <dgm:t>
        <a:bodyPr/>
        <a:lstStyle/>
        <a:p>
          <a:endParaRPr lang="ru-RU"/>
        </a:p>
      </dgm:t>
    </dgm:pt>
    <dgm:pt modelId="{47262824-DCFE-4243-AB65-D51E84ED5955}" type="sibTrans" cxnId="{05AAB943-671F-45B3-A89D-B3CCD262D4A9}">
      <dgm:prSet/>
      <dgm:spPr/>
      <dgm:t>
        <a:bodyPr/>
        <a:lstStyle/>
        <a:p>
          <a:endParaRPr lang="ru-RU"/>
        </a:p>
      </dgm:t>
    </dgm:pt>
    <dgm:pt modelId="{3EC3A81F-CF56-4023-B73E-CE991089EE3B}" type="pres">
      <dgm:prSet presAssocID="{3B3AC620-D93B-42FB-BCEB-6D4AE327C1AF}" presName="compositeShape" presStyleCnt="0">
        <dgm:presLayoutVars>
          <dgm:chMax val="7"/>
          <dgm:dir/>
          <dgm:resizeHandles val="exact"/>
        </dgm:presLayoutVars>
      </dgm:prSet>
      <dgm:spPr/>
    </dgm:pt>
    <dgm:pt modelId="{51AE718D-F67B-4165-82D3-4C7CAC8965EE}" type="pres">
      <dgm:prSet presAssocID="{9375EFF7-BACF-446F-B466-CF4C9AAA0D59}" presName="circ1" presStyleLbl="vennNode1" presStyleIdx="0" presStyleCnt="3" custLinFactNeighborX="-1795" custLinFactNeighborY="9881"/>
      <dgm:spPr/>
    </dgm:pt>
    <dgm:pt modelId="{4985F768-95C6-4054-8FC6-E1DAAC9C24BF}" type="pres">
      <dgm:prSet presAssocID="{9375EFF7-BACF-446F-B466-CF4C9AAA0D59}" presName="circ1Tx" presStyleLbl="revTx" presStyleIdx="0" presStyleCnt="0">
        <dgm:presLayoutVars>
          <dgm:chMax val="0"/>
          <dgm:chPref val="0"/>
          <dgm:bulletEnabled val="1"/>
        </dgm:presLayoutVars>
      </dgm:prSet>
      <dgm:spPr/>
    </dgm:pt>
    <dgm:pt modelId="{E8E7B787-0FA4-4CAD-824A-909423FF8F84}" type="pres">
      <dgm:prSet presAssocID="{007C50C6-DA8B-4310-B830-31B53707E5D3}" presName="circ2" presStyleLbl="vennNode1" presStyleIdx="1" presStyleCnt="3" custScaleX="113057" custScaleY="114139" custLinFactNeighborX="11112" custLinFactNeighborY="-3067"/>
      <dgm:spPr/>
    </dgm:pt>
    <dgm:pt modelId="{5442DC91-C89B-4C76-9EF1-063587E6995C}" type="pres">
      <dgm:prSet presAssocID="{007C50C6-DA8B-4310-B830-31B53707E5D3}" presName="circ2Tx" presStyleLbl="revTx" presStyleIdx="0" presStyleCnt="0">
        <dgm:presLayoutVars>
          <dgm:chMax val="0"/>
          <dgm:chPref val="0"/>
          <dgm:bulletEnabled val="1"/>
        </dgm:presLayoutVars>
      </dgm:prSet>
      <dgm:spPr/>
    </dgm:pt>
    <dgm:pt modelId="{818D07EA-B3A6-4543-B82E-633EE6F2CFF8}" type="pres">
      <dgm:prSet presAssocID="{10123514-20D2-414E-8A44-3612C4295AC5}" presName="circ3" presStyleLbl="vennNode1" presStyleIdx="2" presStyleCnt="3" custScaleX="114533" custScaleY="100147" custLinFactNeighborX="-928" custLinFactNeighborY="3353"/>
      <dgm:spPr/>
    </dgm:pt>
    <dgm:pt modelId="{84E760BA-43D1-4D46-A410-7E4322F9540B}" type="pres">
      <dgm:prSet presAssocID="{10123514-20D2-414E-8A44-3612C4295AC5}" presName="circ3Tx" presStyleLbl="revTx" presStyleIdx="0" presStyleCnt="0">
        <dgm:presLayoutVars>
          <dgm:chMax val="0"/>
          <dgm:chPref val="0"/>
          <dgm:bulletEnabled val="1"/>
        </dgm:presLayoutVars>
      </dgm:prSet>
      <dgm:spPr/>
    </dgm:pt>
  </dgm:ptLst>
  <dgm:cxnLst>
    <dgm:cxn modelId="{80DBD70C-ED00-40AF-B11B-FE74B7A37F88}" type="presOf" srcId="{3B3AC620-D93B-42FB-BCEB-6D4AE327C1AF}" destId="{3EC3A81F-CF56-4023-B73E-CE991089EE3B}" srcOrd="0" destOrd="0" presId="urn:microsoft.com/office/officeart/2005/8/layout/venn1"/>
    <dgm:cxn modelId="{928DBE18-4334-45F1-9F8D-57ECF999A78F}" type="presOf" srcId="{007C50C6-DA8B-4310-B830-31B53707E5D3}" destId="{E8E7B787-0FA4-4CAD-824A-909423FF8F84}" srcOrd="0" destOrd="0" presId="urn:microsoft.com/office/officeart/2005/8/layout/venn1"/>
    <dgm:cxn modelId="{05AAB943-671F-45B3-A89D-B3CCD262D4A9}" srcId="{3B3AC620-D93B-42FB-BCEB-6D4AE327C1AF}" destId="{10123514-20D2-414E-8A44-3612C4295AC5}" srcOrd="2" destOrd="0" parTransId="{5AE81E95-77E7-4091-9CC2-F4C0E20E43ED}" sibTransId="{47262824-DCFE-4243-AB65-D51E84ED5955}"/>
    <dgm:cxn modelId="{29295364-CE4B-499D-8A04-680ADD70D710}" type="presOf" srcId="{9375EFF7-BACF-446F-B466-CF4C9AAA0D59}" destId="{4985F768-95C6-4054-8FC6-E1DAAC9C24BF}" srcOrd="1" destOrd="0" presId="urn:microsoft.com/office/officeart/2005/8/layout/venn1"/>
    <dgm:cxn modelId="{9B35B84A-D79B-46E9-A1E1-B490CEE148A1}" type="presOf" srcId="{10123514-20D2-414E-8A44-3612C4295AC5}" destId="{818D07EA-B3A6-4543-B82E-633EE6F2CFF8}" srcOrd="0" destOrd="0" presId="urn:microsoft.com/office/officeart/2005/8/layout/venn1"/>
    <dgm:cxn modelId="{EA407B6B-B347-49B8-9CC2-5E48F309463D}" type="presOf" srcId="{9375EFF7-BACF-446F-B466-CF4C9AAA0D59}" destId="{51AE718D-F67B-4165-82D3-4C7CAC8965EE}" srcOrd="0" destOrd="0" presId="urn:microsoft.com/office/officeart/2005/8/layout/venn1"/>
    <dgm:cxn modelId="{607B1951-D289-4F7F-90AA-DC2802CB21D7}" srcId="{3B3AC620-D93B-42FB-BCEB-6D4AE327C1AF}" destId="{9375EFF7-BACF-446F-B466-CF4C9AAA0D59}" srcOrd="0" destOrd="0" parTransId="{8E384B33-C6A1-4068-8A37-6BAF3A685DC7}" sibTransId="{988FCB78-29C3-441B-82C1-8FF68011DCEF}"/>
    <dgm:cxn modelId="{ACC7237C-CE8C-426C-8C67-08F4200D59BF}" srcId="{3B3AC620-D93B-42FB-BCEB-6D4AE327C1AF}" destId="{007C50C6-DA8B-4310-B830-31B53707E5D3}" srcOrd="1" destOrd="0" parTransId="{95083C8F-7862-4868-83F2-E2160EC2E3C3}" sibTransId="{A80E352F-C2AA-42DE-8407-67923AF7FB45}"/>
    <dgm:cxn modelId="{9102388B-25E6-4E6E-943E-75B5FC42DB3A}" type="presOf" srcId="{007C50C6-DA8B-4310-B830-31B53707E5D3}" destId="{5442DC91-C89B-4C76-9EF1-063587E6995C}" srcOrd="1" destOrd="0" presId="urn:microsoft.com/office/officeart/2005/8/layout/venn1"/>
    <dgm:cxn modelId="{3EC8019D-0AD5-43C1-A13F-431D42629135}" type="presOf" srcId="{10123514-20D2-414E-8A44-3612C4295AC5}" destId="{84E760BA-43D1-4D46-A410-7E4322F9540B}" srcOrd="1" destOrd="0" presId="urn:microsoft.com/office/officeart/2005/8/layout/venn1"/>
    <dgm:cxn modelId="{522105B8-916B-4301-A34D-C12DAF0F219C}" type="presParOf" srcId="{3EC3A81F-CF56-4023-B73E-CE991089EE3B}" destId="{51AE718D-F67B-4165-82D3-4C7CAC8965EE}" srcOrd="0" destOrd="0" presId="urn:microsoft.com/office/officeart/2005/8/layout/venn1"/>
    <dgm:cxn modelId="{B42D4C4E-2ECF-4DC3-9B98-0D7A69C253CE}" type="presParOf" srcId="{3EC3A81F-CF56-4023-B73E-CE991089EE3B}" destId="{4985F768-95C6-4054-8FC6-E1DAAC9C24BF}" srcOrd="1" destOrd="0" presId="urn:microsoft.com/office/officeart/2005/8/layout/venn1"/>
    <dgm:cxn modelId="{79CBF4A7-441F-49A8-8C62-5FDC9A460292}" type="presParOf" srcId="{3EC3A81F-CF56-4023-B73E-CE991089EE3B}" destId="{E8E7B787-0FA4-4CAD-824A-909423FF8F84}" srcOrd="2" destOrd="0" presId="urn:microsoft.com/office/officeart/2005/8/layout/venn1"/>
    <dgm:cxn modelId="{BA4B023D-2BA9-4700-B9E0-FB17C401B29D}" type="presParOf" srcId="{3EC3A81F-CF56-4023-B73E-CE991089EE3B}" destId="{5442DC91-C89B-4C76-9EF1-063587E6995C}" srcOrd="3" destOrd="0" presId="urn:microsoft.com/office/officeart/2005/8/layout/venn1"/>
    <dgm:cxn modelId="{0F0CCF92-16AB-4AB2-BF70-DE5EE9257C70}" type="presParOf" srcId="{3EC3A81F-CF56-4023-B73E-CE991089EE3B}" destId="{818D07EA-B3A6-4543-B82E-633EE6F2CFF8}" srcOrd="4" destOrd="0" presId="urn:microsoft.com/office/officeart/2005/8/layout/venn1"/>
    <dgm:cxn modelId="{A446BCAF-6A04-4630-8219-B92357F5B1FF}" type="presParOf" srcId="{3EC3A81F-CF56-4023-B73E-CE991089EE3B}" destId="{84E760BA-43D1-4D46-A410-7E4322F9540B}"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BA0679-AF6E-4439-AF90-1CD0B0048698}">
      <dsp:nvSpPr>
        <dsp:cNvPr id="0" name=""/>
        <dsp:cNvSpPr/>
      </dsp:nvSpPr>
      <dsp:spPr>
        <a:xfrm rot="5400000">
          <a:off x="-39827" y="101060"/>
          <a:ext cx="1213737" cy="102258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a:t>Условия для проведения  анализов</a:t>
          </a:r>
        </a:p>
      </dsp:txBody>
      <dsp:txXfrm rot="-5400000">
        <a:off x="55748" y="516781"/>
        <a:ext cx="1022589" cy="191148"/>
      </dsp:txXfrm>
    </dsp:sp>
    <dsp:sp modelId="{9B25B95E-783F-4049-AD38-BFE781563DF8}">
      <dsp:nvSpPr>
        <dsp:cNvPr id="0" name=""/>
        <dsp:cNvSpPr/>
      </dsp:nvSpPr>
      <dsp:spPr>
        <a:xfrm rot="5400000">
          <a:off x="4572007" y="-3138712"/>
          <a:ext cx="789344" cy="707774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ru-RU" sz="1400" kern="1200" dirty="0"/>
            <a:t>Контроль факторов окружающей среды (температура, влажность, и т.п.)</a:t>
          </a:r>
        </a:p>
        <a:p>
          <a:pPr marL="114300" lvl="1" indent="-114300" algn="l" defTabSz="622300">
            <a:lnSpc>
              <a:spcPct val="90000"/>
            </a:lnSpc>
            <a:spcBef>
              <a:spcPct val="0"/>
            </a:spcBef>
            <a:spcAft>
              <a:spcPct val="15000"/>
            </a:spcAft>
            <a:buChar char="•"/>
          </a:pPr>
          <a:r>
            <a:rPr lang="ru-RU" sz="1400" kern="1200" dirty="0"/>
            <a:t>Исправность оборудования, наличие поверок на СИ и свидетельств об аттестации вспомогательного оборудования</a:t>
          </a:r>
        </a:p>
      </dsp:txBody>
      <dsp:txXfrm rot="-5400000">
        <a:off x="1427809" y="44019"/>
        <a:ext cx="7039208" cy="712278"/>
      </dsp:txXfrm>
    </dsp:sp>
    <dsp:sp modelId="{F018B541-54C2-4624-BE5A-A39C1089DB80}">
      <dsp:nvSpPr>
        <dsp:cNvPr id="0" name=""/>
        <dsp:cNvSpPr/>
      </dsp:nvSpPr>
      <dsp:spPr>
        <a:xfrm rot="5400000">
          <a:off x="-81284" y="1240495"/>
          <a:ext cx="1213737" cy="939675"/>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ru-RU" sz="1200" b="0" i="0" kern="1200" dirty="0"/>
            <a:t>Требования НД на метод исследования</a:t>
          </a:r>
          <a:endParaRPr lang="ru-RU" sz="1200" kern="1200" dirty="0"/>
        </a:p>
      </dsp:txBody>
      <dsp:txXfrm rot="-5400000">
        <a:off x="55748" y="1573302"/>
        <a:ext cx="939675" cy="274062"/>
      </dsp:txXfrm>
    </dsp:sp>
    <dsp:sp modelId="{A2CC1DC2-6589-4DC2-8C6C-27795A9AAAEE}">
      <dsp:nvSpPr>
        <dsp:cNvPr id="0" name=""/>
        <dsp:cNvSpPr/>
      </dsp:nvSpPr>
      <dsp:spPr>
        <a:xfrm rot="5400000">
          <a:off x="4595615" y="-2185296"/>
          <a:ext cx="788929" cy="736645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ru-RU" sz="1400" b="0" i="0" kern="1200" dirty="0"/>
            <a:t>Проверка приемлемости результатов единичных анализов, получаемых в условиях повторяемости </a:t>
          </a:r>
          <a:r>
            <a:rPr lang="ru-RU" sz="1400" kern="1200" dirty="0"/>
            <a:t>(проводится лаборантом)</a:t>
          </a:r>
        </a:p>
      </dsp:txBody>
      <dsp:txXfrm rot="-5400000">
        <a:off x="1306854" y="1141977"/>
        <a:ext cx="7327939" cy="711905"/>
      </dsp:txXfrm>
    </dsp:sp>
    <dsp:sp modelId="{5A83B958-FCA2-4228-80E4-0794ED92AB08}">
      <dsp:nvSpPr>
        <dsp:cNvPr id="0" name=""/>
        <dsp:cNvSpPr/>
      </dsp:nvSpPr>
      <dsp:spPr>
        <a:xfrm rot="5400000">
          <a:off x="-46972" y="2304162"/>
          <a:ext cx="1213737" cy="100829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ru-RU" sz="1200" b="0" i="0" kern="1200" dirty="0"/>
            <a:t>Оперативный контроль процедуры анализа</a:t>
          </a:r>
          <a:endParaRPr lang="ru-RU" sz="1200" kern="1200" dirty="0"/>
        </a:p>
      </dsp:txBody>
      <dsp:txXfrm rot="-5400000">
        <a:off x="55748" y="2705593"/>
        <a:ext cx="1008299" cy="205438"/>
      </dsp:txXfrm>
    </dsp:sp>
    <dsp:sp modelId="{F2837F82-24CC-4AE2-9229-8C47E8996676}">
      <dsp:nvSpPr>
        <dsp:cNvPr id="0" name=""/>
        <dsp:cNvSpPr/>
      </dsp:nvSpPr>
      <dsp:spPr>
        <a:xfrm rot="5400000">
          <a:off x="4629927" y="-1180957"/>
          <a:ext cx="788929" cy="755373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ru-RU" sz="1400" kern="1200" dirty="0"/>
            <a:t>осуществляется лаборантом по определенному плану, а также в случае отклонений от нормального хода процесса, в том числе по причине ввода приборов после ремонта и поверки, смены партии реактивов, использования медианы в качестве результата рабочей пробы и др.</a:t>
          </a:r>
        </a:p>
      </dsp:txBody>
      <dsp:txXfrm rot="-5400000">
        <a:off x="1247526" y="2239956"/>
        <a:ext cx="7515219" cy="711905"/>
      </dsp:txXfrm>
    </dsp:sp>
    <dsp:sp modelId="{7FE03883-8B5D-415C-A02D-1FF839157060}">
      <dsp:nvSpPr>
        <dsp:cNvPr id="0" name=""/>
        <dsp:cNvSpPr/>
      </dsp:nvSpPr>
      <dsp:spPr>
        <a:xfrm rot="5400000">
          <a:off x="-46972" y="3402140"/>
          <a:ext cx="1213737" cy="100829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ru-RU" sz="1200" b="0" i="0" kern="1200" dirty="0"/>
            <a:t>Контроль стабильности результатов измерений</a:t>
          </a:r>
          <a:endParaRPr lang="ru-RU" kern="1200" dirty="0"/>
        </a:p>
      </dsp:txBody>
      <dsp:txXfrm rot="-5400000">
        <a:off x="55748" y="3803571"/>
        <a:ext cx="1008299" cy="205438"/>
      </dsp:txXfrm>
    </dsp:sp>
    <dsp:sp modelId="{151E0DD0-9DB0-418A-B18A-C614904ADAF3}">
      <dsp:nvSpPr>
        <dsp:cNvPr id="0" name=""/>
        <dsp:cNvSpPr/>
      </dsp:nvSpPr>
      <dsp:spPr>
        <a:xfrm rot="5400000">
          <a:off x="4629927" y="-154966"/>
          <a:ext cx="788929" cy="769770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ru-RU" sz="1500" kern="1200" dirty="0"/>
            <a:t>Для контроля стабильности результатов анализа рабочих проб, выполняемого по определенной методике, проводят контрольные определения в соответствии с выбранным алгоритмом контроля</a:t>
          </a:r>
        </a:p>
      </dsp:txBody>
      <dsp:txXfrm rot="-5400000">
        <a:off x="1175539" y="3337934"/>
        <a:ext cx="7659193" cy="711905"/>
      </dsp:txXfrm>
    </dsp:sp>
    <dsp:sp modelId="{250F72F0-DF2F-4595-A2DA-D80EC4C9E1A2}">
      <dsp:nvSpPr>
        <dsp:cNvPr id="0" name=""/>
        <dsp:cNvSpPr/>
      </dsp:nvSpPr>
      <dsp:spPr>
        <a:xfrm rot="5400000">
          <a:off x="-46972" y="4500119"/>
          <a:ext cx="1213737" cy="100829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ru-RU" sz="1200" kern="1200" dirty="0"/>
            <a:t>Внешний контроль качества результатов</a:t>
          </a:r>
        </a:p>
      </dsp:txBody>
      <dsp:txXfrm rot="-5400000">
        <a:off x="55748" y="4901550"/>
        <a:ext cx="1008299" cy="205438"/>
      </dsp:txXfrm>
    </dsp:sp>
    <dsp:sp modelId="{90EFB798-FEB0-4996-8AAB-B6EEB96EB4E3}">
      <dsp:nvSpPr>
        <dsp:cNvPr id="0" name=""/>
        <dsp:cNvSpPr/>
      </dsp:nvSpPr>
      <dsp:spPr>
        <a:xfrm rot="5400000">
          <a:off x="4629927" y="943012"/>
          <a:ext cx="788929" cy="769770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ru-RU" sz="1500" kern="1200" dirty="0"/>
            <a:t>Участие испытательной  лаборатории в межлабораторных сравнительных испытаниях</a:t>
          </a:r>
        </a:p>
      </dsp:txBody>
      <dsp:txXfrm rot="-5400000">
        <a:off x="1175539" y="4435912"/>
        <a:ext cx="7659193" cy="7119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BD35FD-B6D3-423B-B71C-88D0764B6A9C}">
      <dsp:nvSpPr>
        <dsp:cNvPr id="0" name=""/>
        <dsp:cNvSpPr/>
      </dsp:nvSpPr>
      <dsp:spPr>
        <a:xfrm>
          <a:off x="1807591" y="4202180"/>
          <a:ext cx="4608514" cy="1475579"/>
        </a:xfrm>
        <a:prstGeom prst="ellipse">
          <a:avLst/>
        </a:prstGeom>
        <a:solidFill>
          <a:schemeClr val="accent1">
            <a:hueOff val="0"/>
            <a:satOff val="0"/>
            <a:lumOff val="0"/>
            <a:alphaOff val="0"/>
          </a:schemeClr>
        </a:solidFill>
        <a:ln>
          <a:noFill/>
        </a:ln>
        <a:effectLst>
          <a:outerShdw blurRad="130000" dist="101600" dir="2700000" algn="tl" rotWithShape="0">
            <a:srgbClr val="000000">
              <a:alpha val="35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tabLst>
              <a:tab pos="1439863" algn="l"/>
            </a:tabLst>
          </a:pPr>
          <a:r>
            <a:rPr lang="ru-RU" sz="3200" b="1" kern="1200" dirty="0"/>
            <a:t>Прецизионность</a:t>
          </a:r>
        </a:p>
      </dsp:txBody>
      <dsp:txXfrm>
        <a:off x="2482492" y="4418274"/>
        <a:ext cx="3258712" cy="1043391"/>
      </dsp:txXfrm>
    </dsp:sp>
    <dsp:sp modelId="{B6C262A2-27F7-4851-B38B-309259D4BFA7}">
      <dsp:nvSpPr>
        <dsp:cNvPr id="0" name=""/>
        <dsp:cNvSpPr/>
      </dsp:nvSpPr>
      <dsp:spPr>
        <a:xfrm rot="12900000">
          <a:off x="929241" y="3142857"/>
          <a:ext cx="2323700" cy="764326"/>
        </a:xfrm>
        <a:prstGeom prst="leftArrow">
          <a:avLst>
            <a:gd name="adj1" fmla="val 60000"/>
            <a:gd name="adj2" fmla="val 50000"/>
          </a:avLst>
        </a:prstGeom>
        <a:solidFill>
          <a:schemeClr val="accent1">
            <a:tint val="60000"/>
            <a:hueOff val="0"/>
            <a:satOff val="0"/>
            <a:lumOff val="0"/>
            <a:alphaOff val="0"/>
          </a:schemeClr>
        </a:solidFill>
        <a:ln>
          <a:noFill/>
        </a:ln>
        <a:effectLst>
          <a:outerShdw blurRad="190500" dist="228600" dir="2700000" sy="90000" rotWithShape="0">
            <a:srgbClr val="000000">
              <a:alpha val="25500"/>
            </a:srgbClr>
          </a:outerShdw>
        </a:effectLst>
        <a:sp3d z="-211800">
          <a:bevelT w="40600" h="20600" prst="relaxedInset"/>
        </a:sp3d>
      </dsp:spPr>
      <dsp:style>
        <a:lnRef idx="0">
          <a:scrgbClr r="0" g="0" b="0"/>
        </a:lnRef>
        <a:fillRef idx="1">
          <a:scrgbClr r="0" g="0" b="0"/>
        </a:fillRef>
        <a:effectRef idx="2">
          <a:scrgbClr r="0" g="0" b="0"/>
        </a:effectRef>
        <a:fontRef idx="minor"/>
      </dsp:style>
    </dsp:sp>
    <dsp:sp modelId="{A8259B74-5B92-4A1E-8BA3-9AEB82F9DB4B}">
      <dsp:nvSpPr>
        <dsp:cNvPr id="0" name=""/>
        <dsp:cNvSpPr/>
      </dsp:nvSpPr>
      <dsp:spPr>
        <a:xfrm>
          <a:off x="-134518" y="2260835"/>
          <a:ext cx="2547755" cy="1195549"/>
        </a:xfrm>
        <a:prstGeom prst="roundRect">
          <a:avLst>
            <a:gd name="adj" fmla="val 10000"/>
          </a:avLst>
        </a:prstGeom>
        <a:solidFill>
          <a:schemeClr val="accent1">
            <a:hueOff val="0"/>
            <a:satOff val="0"/>
            <a:lumOff val="0"/>
            <a:alphaOff val="0"/>
          </a:schemeClr>
        </a:solidFill>
        <a:ln>
          <a:noFill/>
        </a:ln>
        <a:effectLst>
          <a:outerShdw blurRad="130000" dist="101600" dir="2700000" algn="tl" rotWithShape="0">
            <a:srgbClr val="000000">
              <a:alpha val="35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ru-RU" sz="2800" kern="1200" dirty="0"/>
            <a:t>Повторяемость</a:t>
          </a:r>
        </a:p>
      </dsp:txBody>
      <dsp:txXfrm>
        <a:off x="-99502" y="2295851"/>
        <a:ext cx="2477723" cy="1125517"/>
      </dsp:txXfrm>
    </dsp:sp>
    <dsp:sp modelId="{847FD318-26B8-4141-A440-AC0272B6D3D3}">
      <dsp:nvSpPr>
        <dsp:cNvPr id="0" name=""/>
        <dsp:cNvSpPr/>
      </dsp:nvSpPr>
      <dsp:spPr>
        <a:xfrm rot="16200000">
          <a:off x="2745875" y="2295041"/>
          <a:ext cx="2731947" cy="764326"/>
        </a:xfrm>
        <a:prstGeom prst="leftArrow">
          <a:avLst>
            <a:gd name="adj1" fmla="val 60000"/>
            <a:gd name="adj2" fmla="val 50000"/>
          </a:avLst>
        </a:prstGeom>
        <a:solidFill>
          <a:schemeClr val="accent1">
            <a:tint val="60000"/>
            <a:hueOff val="0"/>
            <a:satOff val="0"/>
            <a:lumOff val="0"/>
            <a:alphaOff val="0"/>
          </a:schemeClr>
        </a:solidFill>
        <a:ln>
          <a:noFill/>
        </a:ln>
        <a:effectLst>
          <a:outerShdw blurRad="190500" dist="228600" dir="2700000" sy="90000" rotWithShape="0">
            <a:srgbClr val="000000">
              <a:alpha val="25500"/>
            </a:srgbClr>
          </a:outerShdw>
        </a:effectLst>
        <a:sp3d z="-211800">
          <a:bevelT w="40600" h="20600" prst="relaxedInset"/>
        </a:sp3d>
      </dsp:spPr>
      <dsp:style>
        <a:lnRef idx="0">
          <a:scrgbClr r="0" g="0" b="0"/>
        </a:lnRef>
        <a:fillRef idx="1">
          <a:scrgbClr r="0" g="0" b="0"/>
        </a:fillRef>
        <a:effectRef idx="2">
          <a:scrgbClr r="0" g="0" b="0"/>
        </a:effectRef>
        <a:fontRef idx="minor"/>
      </dsp:style>
    </dsp:sp>
    <dsp:sp modelId="{835FB491-949C-4FBC-B2DB-D8FB5D417BBC}">
      <dsp:nvSpPr>
        <dsp:cNvPr id="0" name=""/>
        <dsp:cNvSpPr/>
      </dsp:nvSpPr>
      <dsp:spPr>
        <a:xfrm>
          <a:off x="2455667" y="658944"/>
          <a:ext cx="3312362" cy="1304573"/>
        </a:xfrm>
        <a:prstGeom prst="roundRect">
          <a:avLst>
            <a:gd name="adj" fmla="val 10000"/>
          </a:avLst>
        </a:prstGeom>
        <a:solidFill>
          <a:schemeClr val="accent1">
            <a:hueOff val="0"/>
            <a:satOff val="0"/>
            <a:lumOff val="0"/>
            <a:alphaOff val="0"/>
          </a:schemeClr>
        </a:solidFill>
        <a:ln>
          <a:noFill/>
        </a:ln>
        <a:effectLst>
          <a:outerShdw blurRad="130000" dist="101600" dir="2700000" algn="tl" rotWithShape="0">
            <a:srgbClr val="000000">
              <a:alpha val="35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ru-RU" sz="2400" kern="1200" dirty="0"/>
            <a:t>Промежуточная прецизионность</a:t>
          </a:r>
        </a:p>
        <a:p>
          <a:pPr marL="0" lvl="0" indent="0" algn="ctr" defTabSz="1066800">
            <a:lnSpc>
              <a:spcPct val="90000"/>
            </a:lnSpc>
            <a:spcBef>
              <a:spcPct val="0"/>
            </a:spcBef>
            <a:spcAft>
              <a:spcPct val="35000"/>
            </a:spcAft>
            <a:buNone/>
          </a:pPr>
          <a:r>
            <a:rPr lang="ru-RU" sz="2400" kern="1200" dirty="0"/>
            <a:t>(</a:t>
          </a:r>
          <a:r>
            <a:rPr lang="ru-RU" sz="2400" kern="1200" dirty="0" err="1"/>
            <a:t>внутрилабораторная</a:t>
          </a:r>
          <a:r>
            <a:rPr lang="ru-RU" sz="2400" kern="1200" dirty="0"/>
            <a:t>)</a:t>
          </a:r>
        </a:p>
      </dsp:txBody>
      <dsp:txXfrm>
        <a:off x="2493877" y="697154"/>
        <a:ext cx="3235942" cy="1228153"/>
      </dsp:txXfrm>
    </dsp:sp>
    <dsp:sp modelId="{20D2E805-8CEA-4521-BF58-A00F6E9BD5F1}">
      <dsp:nvSpPr>
        <dsp:cNvPr id="0" name=""/>
        <dsp:cNvSpPr/>
      </dsp:nvSpPr>
      <dsp:spPr>
        <a:xfrm rot="19500000">
          <a:off x="4970755" y="3142857"/>
          <a:ext cx="2323700" cy="764326"/>
        </a:xfrm>
        <a:prstGeom prst="leftArrow">
          <a:avLst>
            <a:gd name="adj1" fmla="val 60000"/>
            <a:gd name="adj2" fmla="val 50000"/>
          </a:avLst>
        </a:prstGeom>
        <a:solidFill>
          <a:schemeClr val="accent1">
            <a:tint val="60000"/>
            <a:hueOff val="0"/>
            <a:satOff val="0"/>
            <a:lumOff val="0"/>
            <a:alphaOff val="0"/>
          </a:schemeClr>
        </a:solidFill>
        <a:ln>
          <a:noFill/>
        </a:ln>
        <a:effectLst>
          <a:outerShdw blurRad="190500" dist="228600" dir="2700000" sy="90000" rotWithShape="0">
            <a:srgbClr val="000000">
              <a:alpha val="25500"/>
            </a:srgbClr>
          </a:outerShdw>
        </a:effectLst>
        <a:sp3d z="-211800">
          <a:bevelT w="40600" h="20600" prst="relaxedInset"/>
        </a:sp3d>
      </dsp:spPr>
      <dsp:style>
        <a:lnRef idx="0">
          <a:scrgbClr r="0" g="0" b="0"/>
        </a:lnRef>
        <a:fillRef idx="1">
          <a:scrgbClr r="0" g="0" b="0"/>
        </a:fillRef>
        <a:effectRef idx="2">
          <a:scrgbClr r="0" g="0" b="0"/>
        </a:effectRef>
        <a:fontRef idx="minor"/>
      </dsp:style>
    </dsp:sp>
    <dsp:sp modelId="{D511AE71-CF87-40DC-8007-0033659B64E3}">
      <dsp:nvSpPr>
        <dsp:cNvPr id="0" name=""/>
        <dsp:cNvSpPr/>
      </dsp:nvSpPr>
      <dsp:spPr>
        <a:xfrm>
          <a:off x="5537213" y="2188826"/>
          <a:ext cx="3094249" cy="1339569"/>
        </a:xfrm>
        <a:prstGeom prst="roundRect">
          <a:avLst>
            <a:gd name="adj" fmla="val 10000"/>
          </a:avLst>
        </a:prstGeom>
        <a:solidFill>
          <a:schemeClr val="accent1">
            <a:hueOff val="0"/>
            <a:satOff val="0"/>
            <a:lumOff val="0"/>
            <a:alphaOff val="0"/>
          </a:schemeClr>
        </a:solidFill>
        <a:ln>
          <a:noFill/>
        </a:ln>
        <a:effectLst>
          <a:outerShdw blurRad="130000" dist="101600" dir="2700000" algn="tl" rotWithShape="0">
            <a:srgbClr val="000000">
              <a:alpha val="35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ru-RU" sz="2400" kern="1200" dirty="0" err="1"/>
            <a:t>Воспроизводимость</a:t>
          </a:r>
          <a:endParaRPr lang="ru-RU" sz="2400" kern="1200" dirty="0"/>
        </a:p>
      </dsp:txBody>
      <dsp:txXfrm>
        <a:off x="5576448" y="2228061"/>
        <a:ext cx="3015779" cy="12610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DF1324-ECAC-40F2-85CA-7CCC9273F09F}">
      <dsp:nvSpPr>
        <dsp:cNvPr id="0" name=""/>
        <dsp:cNvSpPr/>
      </dsp:nvSpPr>
      <dsp:spPr>
        <a:xfrm rot="5400000">
          <a:off x="3488421" y="-67881"/>
          <a:ext cx="2142274" cy="2278826"/>
        </a:xfrm>
        <a:prstGeom prst="hexagon">
          <a:avLst>
            <a:gd name="adj" fmla="val 25000"/>
            <a:gd name="vf" fmla="val 115470"/>
          </a:avLst>
        </a:prstGeom>
        <a:solidFill>
          <a:schemeClr val="accent2">
            <a:hueOff val="0"/>
            <a:satOff val="0"/>
            <a:lumOff val="0"/>
            <a:alphaOff val="0"/>
          </a:schemeClr>
        </a:solidFill>
        <a:ln>
          <a:noFill/>
        </a:ln>
        <a:effectLst>
          <a:outerShdw blurRad="190500" dist="228600" dir="2700000" sy="90000" rotWithShape="0">
            <a:srgbClr val="000000">
              <a:alpha val="255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RU" sz="1800" kern="1200"/>
            <a:t>Контрольные карты Шухарта</a:t>
          </a:r>
          <a:endParaRPr lang="ru-RU" sz="1800" kern="1200" dirty="0"/>
        </a:p>
      </dsp:txBody>
      <dsp:txXfrm rot="-5400000">
        <a:off x="3799949" y="357441"/>
        <a:ext cx="1519218" cy="1428182"/>
      </dsp:txXfrm>
    </dsp:sp>
    <dsp:sp modelId="{363018E4-43A5-42A3-AF85-B636EEFD6502}">
      <dsp:nvSpPr>
        <dsp:cNvPr id="0" name=""/>
        <dsp:cNvSpPr/>
      </dsp:nvSpPr>
      <dsp:spPr>
        <a:xfrm>
          <a:off x="5698982" y="431894"/>
          <a:ext cx="2229787" cy="119881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ru-RU" sz="1200" kern="1200" dirty="0"/>
            <a:t>-</a:t>
          </a:r>
          <a:r>
            <a:rPr lang="ru-RU" sz="1400" kern="1200" dirty="0"/>
            <a:t>погрешность результатов анализа</a:t>
          </a:r>
        </a:p>
        <a:p>
          <a:pPr marL="0" lvl="0" indent="0" algn="l" defTabSz="533400">
            <a:lnSpc>
              <a:spcPct val="90000"/>
            </a:lnSpc>
            <a:spcBef>
              <a:spcPct val="0"/>
            </a:spcBef>
            <a:spcAft>
              <a:spcPct val="35000"/>
            </a:spcAft>
            <a:buNone/>
          </a:pPr>
          <a:r>
            <a:rPr lang="ru-RU" sz="1400" kern="1200" dirty="0"/>
            <a:t>-</a:t>
          </a:r>
          <a:r>
            <a:rPr lang="ru-RU" sz="1400" kern="1200" dirty="0" err="1"/>
            <a:t>внутрилабораторная</a:t>
          </a:r>
          <a:r>
            <a:rPr lang="ru-RU" sz="1400" kern="1200" dirty="0"/>
            <a:t> прецизионность</a:t>
          </a:r>
        </a:p>
        <a:p>
          <a:pPr marL="0" lvl="0" indent="0" algn="l" defTabSz="533400">
            <a:lnSpc>
              <a:spcPct val="90000"/>
            </a:lnSpc>
            <a:spcBef>
              <a:spcPct val="0"/>
            </a:spcBef>
            <a:spcAft>
              <a:spcPct val="35000"/>
            </a:spcAft>
            <a:buNone/>
          </a:pPr>
          <a:r>
            <a:rPr lang="ru-RU" sz="1400" kern="1200" dirty="0"/>
            <a:t>-повторяемость результатов параллельных определений</a:t>
          </a:r>
        </a:p>
      </dsp:txBody>
      <dsp:txXfrm>
        <a:off x="5698982" y="431894"/>
        <a:ext cx="2229787" cy="1198810"/>
      </dsp:txXfrm>
    </dsp:sp>
    <dsp:sp modelId="{71D5EE26-3409-4C5D-8F13-1D13C59F621B}">
      <dsp:nvSpPr>
        <dsp:cNvPr id="0" name=""/>
        <dsp:cNvSpPr/>
      </dsp:nvSpPr>
      <dsp:spPr>
        <a:xfrm rot="5400000">
          <a:off x="1711102" y="675359"/>
          <a:ext cx="1423467" cy="1512629"/>
        </a:xfrm>
        <a:prstGeom prst="hexagon">
          <a:avLst>
            <a:gd name="adj" fmla="val 25000"/>
            <a:gd name="vf" fmla="val 115470"/>
          </a:avLst>
        </a:prstGeom>
        <a:solidFill>
          <a:schemeClr val="accent2">
            <a:hueOff val="1906339"/>
            <a:satOff val="3900"/>
            <a:lumOff val="1490"/>
            <a:alphaOff val="0"/>
          </a:schemeClr>
        </a:solidFill>
        <a:ln>
          <a:noFill/>
        </a:ln>
        <a:effectLst>
          <a:outerShdw blurRad="190500" dist="228600" dir="2700000" sy="90000" rotWithShape="0">
            <a:srgbClr val="000000">
              <a:alpha val="255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ru-RU" sz="3600" kern="1200"/>
        </a:p>
      </dsp:txBody>
      <dsp:txXfrm rot="-5400000">
        <a:off x="1918627" y="957185"/>
        <a:ext cx="1008419" cy="948978"/>
      </dsp:txXfrm>
    </dsp:sp>
    <dsp:sp modelId="{D7334495-1E80-40C8-9353-DDC017772009}">
      <dsp:nvSpPr>
        <dsp:cNvPr id="0" name=""/>
        <dsp:cNvSpPr/>
      </dsp:nvSpPr>
      <dsp:spPr>
        <a:xfrm rot="5400000">
          <a:off x="2421662" y="1620982"/>
          <a:ext cx="2367031" cy="2725163"/>
        </a:xfrm>
        <a:prstGeom prst="hexagon">
          <a:avLst>
            <a:gd name="adj" fmla="val 25000"/>
            <a:gd name="vf" fmla="val 115470"/>
          </a:avLst>
        </a:prstGeom>
        <a:solidFill>
          <a:schemeClr val="accent2">
            <a:hueOff val="3812678"/>
            <a:satOff val="7800"/>
            <a:lumOff val="2980"/>
            <a:alphaOff val="0"/>
          </a:schemeClr>
        </a:solidFill>
        <a:ln>
          <a:noFill/>
        </a:ln>
        <a:effectLst>
          <a:outerShdw blurRad="190500" dist="228600" dir="2700000" sy="90000" rotWithShape="0">
            <a:srgbClr val="000000">
              <a:alpha val="255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RU" sz="1800" kern="1200"/>
            <a:t>Периодическая проверка подконтрольной процедуры выполнения анализа</a:t>
          </a:r>
          <a:endParaRPr lang="ru-RU" sz="1800" kern="1200" dirty="0"/>
        </a:p>
      </dsp:txBody>
      <dsp:txXfrm rot="-5400000">
        <a:off x="2696790" y="2194553"/>
        <a:ext cx="1816775" cy="1578021"/>
      </dsp:txXfrm>
    </dsp:sp>
    <dsp:sp modelId="{D45C4DE4-17CA-42DC-91D0-71A4F352481C}">
      <dsp:nvSpPr>
        <dsp:cNvPr id="0" name=""/>
        <dsp:cNvSpPr/>
      </dsp:nvSpPr>
      <dsp:spPr>
        <a:xfrm>
          <a:off x="518368" y="2424679"/>
          <a:ext cx="2157858" cy="119881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6468BA2-D28B-4F31-B2C3-892E374C46A5}">
      <dsp:nvSpPr>
        <dsp:cNvPr id="0" name=""/>
        <dsp:cNvSpPr/>
      </dsp:nvSpPr>
      <dsp:spPr>
        <a:xfrm rot="5400000">
          <a:off x="5039115" y="2364330"/>
          <a:ext cx="1440370" cy="1319507"/>
        </a:xfrm>
        <a:prstGeom prst="hexagon">
          <a:avLst>
            <a:gd name="adj" fmla="val 25000"/>
            <a:gd name="vf" fmla="val 115470"/>
          </a:avLst>
        </a:prstGeom>
        <a:solidFill>
          <a:schemeClr val="accent2">
            <a:hueOff val="5719017"/>
            <a:satOff val="11701"/>
            <a:lumOff val="4471"/>
            <a:alphaOff val="0"/>
          </a:schemeClr>
        </a:solidFill>
        <a:ln>
          <a:noFill/>
        </a:ln>
        <a:effectLst>
          <a:outerShdw blurRad="190500" dist="228600" dir="2700000" sy="90000" rotWithShape="0">
            <a:srgbClr val="000000">
              <a:alpha val="255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ru-RU" sz="3600" kern="1200"/>
        </a:p>
      </dsp:txBody>
      <dsp:txXfrm rot="-5400000">
        <a:off x="5310237" y="2533889"/>
        <a:ext cx="898125" cy="980390"/>
      </dsp:txXfrm>
    </dsp:sp>
    <dsp:sp modelId="{18DA876B-21C9-4EE7-8E76-A9CCCD272AD7}">
      <dsp:nvSpPr>
        <dsp:cNvPr id="0" name=""/>
        <dsp:cNvSpPr/>
      </dsp:nvSpPr>
      <dsp:spPr>
        <a:xfrm rot="5400000">
          <a:off x="3560549" y="3765086"/>
          <a:ext cx="1998017" cy="2278844"/>
        </a:xfrm>
        <a:prstGeom prst="hexagon">
          <a:avLst>
            <a:gd name="adj" fmla="val 25000"/>
            <a:gd name="vf" fmla="val 115470"/>
          </a:avLst>
        </a:prstGeom>
        <a:solidFill>
          <a:schemeClr val="accent2">
            <a:hueOff val="7625356"/>
            <a:satOff val="15601"/>
            <a:lumOff val="5961"/>
            <a:alphaOff val="0"/>
          </a:schemeClr>
        </a:solidFill>
        <a:ln>
          <a:noFill/>
        </a:ln>
        <a:effectLst>
          <a:outerShdw blurRad="190500" dist="228600" dir="2700000" sy="90000" rotWithShape="0">
            <a:srgbClr val="000000">
              <a:alpha val="255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RU" sz="1800" kern="1200"/>
            <a:t>Выборочный статистичес-кий контроль</a:t>
          </a:r>
          <a:endParaRPr lang="ru-RU" sz="1800" kern="1200" dirty="0"/>
        </a:p>
      </dsp:txBody>
      <dsp:txXfrm rot="-5400000">
        <a:off x="3799943" y="4238502"/>
        <a:ext cx="1519230" cy="1332011"/>
      </dsp:txXfrm>
    </dsp:sp>
    <dsp:sp modelId="{1029C670-0CE2-4A51-AD49-F8C6EE711008}">
      <dsp:nvSpPr>
        <dsp:cNvPr id="0" name=""/>
        <dsp:cNvSpPr/>
      </dsp:nvSpPr>
      <dsp:spPr>
        <a:xfrm>
          <a:off x="5915003" y="4248327"/>
          <a:ext cx="2229787" cy="119881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kern="1200" dirty="0"/>
            <a:t>По альтернативному признаку</a:t>
          </a:r>
        </a:p>
      </dsp:txBody>
      <dsp:txXfrm>
        <a:off x="5915003" y="4248327"/>
        <a:ext cx="2229787" cy="1198810"/>
      </dsp:txXfrm>
    </dsp:sp>
    <dsp:sp modelId="{53FE982D-CDE4-4760-AD02-388B1603FA02}">
      <dsp:nvSpPr>
        <dsp:cNvPr id="0" name=""/>
        <dsp:cNvSpPr/>
      </dsp:nvSpPr>
      <dsp:spPr>
        <a:xfrm rot="5400000">
          <a:off x="1737982" y="3960831"/>
          <a:ext cx="1312377" cy="1311285"/>
        </a:xfrm>
        <a:prstGeom prst="hexagon">
          <a:avLst>
            <a:gd name="adj" fmla="val 25000"/>
            <a:gd name="vf" fmla="val 115470"/>
          </a:avLst>
        </a:prstGeom>
        <a:solidFill>
          <a:schemeClr val="accent2">
            <a:hueOff val="9531695"/>
            <a:satOff val="19501"/>
            <a:lumOff val="7451"/>
            <a:alphaOff val="0"/>
          </a:schemeClr>
        </a:solidFill>
        <a:ln>
          <a:noFill/>
        </a:ln>
        <a:effectLst>
          <a:outerShdw blurRad="190500" dist="228600" dir="2700000" sy="90000" rotWithShape="0">
            <a:srgbClr val="000000">
              <a:alpha val="255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ru-RU" sz="3600" kern="1200"/>
        </a:p>
      </dsp:txBody>
      <dsp:txXfrm rot="-5400000">
        <a:off x="1956985" y="4178925"/>
        <a:ext cx="874371" cy="8751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722A6D-6D23-4BA2-82B8-1509BD86B204}">
      <dsp:nvSpPr>
        <dsp:cNvPr id="0" name=""/>
        <dsp:cNvSpPr/>
      </dsp:nvSpPr>
      <dsp:spPr>
        <a:xfrm>
          <a:off x="1599242" y="195364"/>
          <a:ext cx="4005895" cy="1391194"/>
        </a:xfrm>
        <a:prstGeom prst="ellipse">
          <a:avLst/>
        </a:prstGeom>
        <a:solidFill>
          <a:schemeClr val="accent1">
            <a:tint val="50000"/>
            <a:alpha val="40000"/>
            <a:hueOff val="0"/>
            <a:satOff val="0"/>
            <a:lumOff val="0"/>
            <a:alphaOff val="0"/>
          </a:schemeClr>
        </a:solidFill>
        <a:ln>
          <a:noFill/>
        </a:ln>
        <a:effectLst/>
        <a:sp3d z="-152400" prstMaterial="matte"/>
      </dsp:spPr>
      <dsp:style>
        <a:lnRef idx="0">
          <a:scrgbClr r="0" g="0" b="0"/>
        </a:lnRef>
        <a:fillRef idx="1">
          <a:scrgbClr r="0" g="0" b="0"/>
        </a:fillRef>
        <a:effectRef idx="0">
          <a:scrgbClr r="0" g="0" b="0"/>
        </a:effectRef>
        <a:fontRef idx="minor"/>
      </dsp:style>
    </dsp:sp>
    <dsp:sp modelId="{FD41F878-D203-4ACB-8D35-CE30EAE13F3C}">
      <dsp:nvSpPr>
        <dsp:cNvPr id="0" name=""/>
        <dsp:cNvSpPr/>
      </dsp:nvSpPr>
      <dsp:spPr>
        <a:xfrm>
          <a:off x="3312364" y="3528392"/>
          <a:ext cx="776336" cy="496855"/>
        </a:xfrm>
        <a:prstGeom prst="downArrow">
          <a:avLst/>
        </a:prstGeom>
        <a:solidFill>
          <a:schemeClr val="accent1">
            <a:tint val="60000"/>
            <a:hueOff val="0"/>
            <a:satOff val="0"/>
            <a:lumOff val="0"/>
            <a:alphaOff val="0"/>
          </a:schemeClr>
        </a:solidFill>
        <a:ln>
          <a:noFill/>
        </a:ln>
        <a:effectLst>
          <a:outerShdw blurRad="190500" dist="228600" dir="2700000" sy="90000" rotWithShape="0">
            <a:srgbClr val="000000">
              <a:alpha val="25500"/>
            </a:srgb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C2798349-F23E-4B88-B6F6-A6D1DE346FFE}">
      <dsp:nvSpPr>
        <dsp:cNvPr id="0" name=""/>
        <dsp:cNvSpPr/>
      </dsp:nvSpPr>
      <dsp:spPr>
        <a:xfrm>
          <a:off x="-51670" y="4036948"/>
          <a:ext cx="7351469" cy="931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ru-RU" sz="1800" kern="1200" dirty="0"/>
            <a:t>ППППА</a:t>
          </a:r>
        </a:p>
        <a:p>
          <a:pPr marL="0" lvl="0" indent="0" algn="ctr" defTabSz="800100">
            <a:lnSpc>
              <a:spcPct val="90000"/>
            </a:lnSpc>
            <a:spcBef>
              <a:spcPct val="0"/>
            </a:spcBef>
            <a:spcAft>
              <a:spcPct val="35000"/>
            </a:spcAft>
            <a:buNone/>
          </a:pPr>
          <a:r>
            <a:rPr lang="ru-RU" sz="1800" kern="1200" dirty="0"/>
            <a:t>Усредненная модель оперативного контроля и контроля с использованием контрольных карт</a:t>
          </a:r>
          <a:endParaRPr lang="ru-RU" sz="1100" kern="1200" dirty="0"/>
        </a:p>
      </dsp:txBody>
      <dsp:txXfrm>
        <a:off x="-51670" y="4036948"/>
        <a:ext cx="7351469" cy="931603"/>
      </dsp:txXfrm>
    </dsp:sp>
    <dsp:sp modelId="{CF31D688-0F4C-4E8F-9889-BD72C36D54E5}">
      <dsp:nvSpPr>
        <dsp:cNvPr id="0" name=""/>
        <dsp:cNvSpPr/>
      </dsp:nvSpPr>
      <dsp:spPr>
        <a:xfrm>
          <a:off x="2938929" y="1559935"/>
          <a:ext cx="1662171" cy="1678507"/>
        </a:xfrm>
        <a:prstGeom prst="ellipse">
          <a:avLst/>
        </a:prstGeom>
        <a:gradFill rotWithShape="0">
          <a:gsLst>
            <a:gs pos="0">
              <a:schemeClr val="accent1">
                <a:hueOff val="0"/>
                <a:satOff val="0"/>
                <a:lumOff val="0"/>
                <a:alphaOff val="0"/>
                <a:shade val="60000"/>
              </a:schemeClr>
            </a:gs>
            <a:gs pos="33000">
              <a:schemeClr val="accent1">
                <a:hueOff val="0"/>
                <a:satOff val="0"/>
                <a:lumOff val="0"/>
                <a:alphaOff val="0"/>
                <a:tint val="86500"/>
              </a:schemeClr>
            </a:gs>
            <a:gs pos="46750">
              <a:schemeClr val="accent1">
                <a:hueOff val="0"/>
                <a:satOff val="0"/>
                <a:lumOff val="0"/>
                <a:alphaOff val="0"/>
                <a:tint val="71000"/>
                <a:satMod val="112000"/>
              </a:schemeClr>
            </a:gs>
            <a:gs pos="53000">
              <a:schemeClr val="accent1">
                <a:hueOff val="0"/>
                <a:satOff val="0"/>
                <a:lumOff val="0"/>
                <a:alphaOff val="0"/>
                <a:tint val="71000"/>
                <a:satMod val="112000"/>
              </a:schemeClr>
            </a:gs>
            <a:gs pos="68000">
              <a:schemeClr val="accent1">
                <a:hueOff val="0"/>
                <a:satOff val="0"/>
                <a:lumOff val="0"/>
                <a:alphaOff val="0"/>
                <a:tint val="86000"/>
              </a:schemeClr>
            </a:gs>
            <a:gs pos="100000">
              <a:schemeClr val="accent1">
                <a:hueOff val="0"/>
                <a:satOff val="0"/>
                <a:lumOff val="0"/>
                <a:alphaOff val="0"/>
                <a:shade val="60000"/>
              </a:schemeClr>
            </a:gs>
          </a:gsLst>
          <a:lin ang="8350000" scaled="1"/>
        </a:gradFill>
        <a:ln>
          <a:noFill/>
        </a:ln>
        <a:effectLst>
          <a:outerShdw blurRad="190500" dist="228600" dir="2700000" sy="90000" rotWithShape="0">
            <a:srgbClr val="000000">
              <a:alpha val="255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ru-RU" sz="1400" kern="1200" dirty="0">
              <a:solidFill>
                <a:schemeClr val="bg1"/>
              </a:solidFill>
            </a:rPr>
            <a:t>однократный контроль (выполняемый перед рутинными измерениями)</a:t>
          </a:r>
        </a:p>
      </dsp:txBody>
      <dsp:txXfrm>
        <a:off x="3182348" y="1805747"/>
        <a:ext cx="1175333" cy="1186883"/>
      </dsp:txXfrm>
    </dsp:sp>
    <dsp:sp modelId="{D6D07282-0CEB-4846-89FC-200C6A057DE2}">
      <dsp:nvSpPr>
        <dsp:cNvPr id="0" name=""/>
        <dsp:cNvSpPr/>
      </dsp:nvSpPr>
      <dsp:spPr>
        <a:xfrm>
          <a:off x="1902403" y="231321"/>
          <a:ext cx="1735381" cy="1622163"/>
        </a:xfrm>
        <a:prstGeom prst="ellipse">
          <a:avLst/>
        </a:prstGeom>
        <a:gradFill rotWithShape="0">
          <a:gsLst>
            <a:gs pos="0">
              <a:schemeClr val="accent1">
                <a:hueOff val="0"/>
                <a:satOff val="0"/>
                <a:lumOff val="0"/>
                <a:alphaOff val="0"/>
                <a:shade val="60000"/>
              </a:schemeClr>
            </a:gs>
            <a:gs pos="33000">
              <a:schemeClr val="accent1">
                <a:hueOff val="0"/>
                <a:satOff val="0"/>
                <a:lumOff val="0"/>
                <a:alphaOff val="0"/>
                <a:tint val="86500"/>
              </a:schemeClr>
            </a:gs>
            <a:gs pos="46750">
              <a:schemeClr val="accent1">
                <a:hueOff val="0"/>
                <a:satOff val="0"/>
                <a:lumOff val="0"/>
                <a:alphaOff val="0"/>
                <a:tint val="71000"/>
                <a:satMod val="112000"/>
              </a:schemeClr>
            </a:gs>
            <a:gs pos="53000">
              <a:schemeClr val="accent1">
                <a:hueOff val="0"/>
                <a:satOff val="0"/>
                <a:lumOff val="0"/>
                <a:alphaOff val="0"/>
                <a:tint val="71000"/>
                <a:satMod val="112000"/>
              </a:schemeClr>
            </a:gs>
            <a:gs pos="68000">
              <a:schemeClr val="accent1">
                <a:hueOff val="0"/>
                <a:satOff val="0"/>
                <a:lumOff val="0"/>
                <a:alphaOff val="0"/>
                <a:tint val="86000"/>
              </a:schemeClr>
            </a:gs>
            <a:gs pos="100000">
              <a:schemeClr val="accent1">
                <a:hueOff val="0"/>
                <a:satOff val="0"/>
                <a:lumOff val="0"/>
                <a:alphaOff val="0"/>
                <a:shade val="60000"/>
              </a:schemeClr>
            </a:gs>
          </a:gsLst>
          <a:lin ang="8350000" scaled="1"/>
        </a:gradFill>
        <a:ln>
          <a:noFill/>
        </a:ln>
        <a:effectLst>
          <a:outerShdw blurRad="190500" dist="228600" dir="2700000" sy="90000" rotWithShape="0">
            <a:srgbClr val="000000">
              <a:alpha val="255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ru-RU" sz="1400" kern="1200" dirty="0">
              <a:solidFill>
                <a:schemeClr val="bg1"/>
              </a:solidFill>
            </a:rPr>
            <a:t>Основан на нескольких (не менее 5) контрольных процедурах</a:t>
          </a:r>
        </a:p>
      </dsp:txBody>
      <dsp:txXfrm>
        <a:off x="2156544" y="468881"/>
        <a:ext cx="1227099" cy="1147043"/>
      </dsp:txXfrm>
    </dsp:sp>
    <dsp:sp modelId="{49F2C2F8-9A5B-4953-BAD3-00665F4F2054}">
      <dsp:nvSpPr>
        <dsp:cNvPr id="0" name=""/>
        <dsp:cNvSpPr/>
      </dsp:nvSpPr>
      <dsp:spPr>
        <a:xfrm>
          <a:off x="1439758" y="0"/>
          <a:ext cx="4347483" cy="3477986"/>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a:outerShdw blurRad="190500" dist="228600" dir="2700000" sy="90000" rotWithShape="0">
            <a:srgbClr val="000000">
              <a:alpha val="25500"/>
            </a:srgbClr>
          </a:outerShdw>
        </a:effectLst>
        <a:scene3d>
          <a:camera prst="orthographicFront"/>
          <a:lightRig rig="threePt" dir="t">
            <a:rot lat="0" lon="0" rev="7500000"/>
          </a:lightRig>
        </a:scene3d>
        <a:sp3d prstMaterial="plastic">
          <a:bevelT w="127000" h="35400"/>
        </a:sp3d>
      </dsp:spPr>
      <dsp:style>
        <a:lnRef idx="1">
          <a:scrgbClr r="0" g="0" b="0"/>
        </a:lnRef>
        <a:fillRef idx="1">
          <a:scrgbClr r="0" g="0" b="0"/>
        </a:fillRef>
        <a:effectRef idx="2">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2AC2F-D144-47B8-8A8F-5E53DA84D116}">
      <dsp:nvSpPr>
        <dsp:cNvPr id="0" name=""/>
        <dsp:cNvSpPr/>
      </dsp:nvSpPr>
      <dsp:spPr>
        <a:xfrm>
          <a:off x="572463" y="0"/>
          <a:ext cx="6487920" cy="4464496"/>
        </a:xfrm>
        <a:prstGeom prst="rightArrow">
          <a:avLst/>
        </a:prstGeom>
        <a:gradFill rotWithShape="0">
          <a:gsLst>
            <a:gs pos="0">
              <a:schemeClr val="accent4">
                <a:tint val="40000"/>
                <a:hueOff val="0"/>
                <a:satOff val="0"/>
                <a:lumOff val="0"/>
                <a:alphaOff val="0"/>
                <a:shade val="60000"/>
              </a:schemeClr>
            </a:gs>
            <a:gs pos="33000">
              <a:schemeClr val="accent4">
                <a:tint val="40000"/>
                <a:hueOff val="0"/>
                <a:satOff val="0"/>
                <a:lumOff val="0"/>
                <a:alphaOff val="0"/>
                <a:tint val="86500"/>
              </a:schemeClr>
            </a:gs>
            <a:gs pos="46750">
              <a:schemeClr val="accent4">
                <a:tint val="40000"/>
                <a:hueOff val="0"/>
                <a:satOff val="0"/>
                <a:lumOff val="0"/>
                <a:alphaOff val="0"/>
                <a:tint val="71000"/>
                <a:satMod val="112000"/>
              </a:schemeClr>
            </a:gs>
            <a:gs pos="53000">
              <a:schemeClr val="accent4">
                <a:tint val="40000"/>
                <a:hueOff val="0"/>
                <a:satOff val="0"/>
                <a:lumOff val="0"/>
                <a:alphaOff val="0"/>
                <a:tint val="71000"/>
                <a:satMod val="112000"/>
              </a:schemeClr>
            </a:gs>
            <a:gs pos="68000">
              <a:schemeClr val="accent4">
                <a:tint val="40000"/>
                <a:hueOff val="0"/>
                <a:satOff val="0"/>
                <a:lumOff val="0"/>
                <a:alphaOff val="0"/>
                <a:tint val="86000"/>
              </a:schemeClr>
            </a:gs>
            <a:gs pos="100000">
              <a:schemeClr val="accent4">
                <a:tint val="40000"/>
                <a:hueOff val="0"/>
                <a:satOff val="0"/>
                <a:lumOff val="0"/>
                <a:alphaOff val="0"/>
                <a:shade val="60000"/>
              </a:schemeClr>
            </a:gs>
          </a:gsLst>
          <a:lin ang="8350000" scaled="1"/>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CC952D02-1D6A-4793-BE45-3AE45A49383F}">
      <dsp:nvSpPr>
        <dsp:cNvPr id="0" name=""/>
        <dsp:cNvSpPr/>
      </dsp:nvSpPr>
      <dsp:spPr>
        <a:xfrm>
          <a:off x="3820" y="1339348"/>
          <a:ext cx="1837399" cy="1785798"/>
        </a:xfrm>
        <a:prstGeom prst="roundRect">
          <a:avLst/>
        </a:prstGeom>
        <a:gradFill rotWithShape="0">
          <a:gsLst>
            <a:gs pos="0">
              <a:schemeClr val="accent4">
                <a:hueOff val="0"/>
                <a:satOff val="0"/>
                <a:lumOff val="0"/>
                <a:alphaOff val="0"/>
                <a:shade val="60000"/>
              </a:schemeClr>
            </a:gs>
            <a:gs pos="33000">
              <a:schemeClr val="accent4">
                <a:hueOff val="0"/>
                <a:satOff val="0"/>
                <a:lumOff val="0"/>
                <a:alphaOff val="0"/>
                <a:tint val="86500"/>
              </a:schemeClr>
            </a:gs>
            <a:gs pos="46750">
              <a:schemeClr val="accent4">
                <a:hueOff val="0"/>
                <a:satOff val="0"/>
                <a:lumOff val="0"/>
                <a:alphaOff val="0"/>
                <a:tint val="71000"/>
                <a:satMod val="112000"/>
              </a:schemeClr>
            </a:gs>
            <a:gs pos="53000">
              <a:schemeClr val="accent4">
                <a:hueOff val="0"/>
                <a:satOff val="0"/>
                <a:lumOff val="0"/>
                <a:alphaOff val="0"/>
                <a:tint val="71000"/>
                <a:satMod val="112000"/>
              </a:schemeClr>
            </a:gs>
            <a:gs pos="68000">
              <a:schemeClr val="accent4">
                <a:hueOff val="0"/>
                <a:satOff val="0"/>
                <a:lumOff val="0"/>
                <a:alphaOff val="0"/>
                <a:tint val="86000"/>
              </a:schemeClr>
            </a:gs>
            <a:gs pos="100000">
              <a:schemeClr val="accent4">
                <a:hueOff val="0"/>
                <a:satOff val="0"/>
                <a:lumOff val="0"/>
                <a:alphaOff val="0"/>
                <a:shade val="60000"/>
              </a:schemeClr>
            </a:gs>
          </a:gsLst>
          <a:lin ang="8350000" scaled="1"/>
        </a:gradFill>
        <a:ln>
          <a:noFill/>
        </a:ln>
        <a:effectLst>
          <a:outerShdw blurRad="190500" dist="228600" dir="2700000" sy="90000" rotWithShape="0">
            <a:srgbClr val="000000">
              <a:alpha val="255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ru-RU" sz="1500" kern="1200" dirty="0">
              <a:solidFill>
                <a:schemeClr val="bg1"/>
              </a:solidFill>
            </a:rPr>
            <a:t>Определение числа результатов за контрольный период</a:t>
          </a:r>
        </a:p>
      </dsp:txBody>
      <dsp:txXfrm>
        <a:off x="90995" y="1426523"/>
        <a:ext cx="1663049" cy="1611448"/>
      </dsp:txXfrm>
    </dsp:sp>
    <dsp:sp modelId="{F196A078-A85C-4BFE-93B8-2A0EDB0641F6}">
      <dsp:nvSpPr>
        <dsp:cNvPr id="0" name=""/>
        <dsp:cNvSpPr/>
      </dsp:nvSpPr>
      <dsp:spPr>
        <a:xfrm>
          <a:off x="1933089" y="1339348"/>
          <a:ext cx="1837399" cy="1785798"/>
        </a:xfrm>
        <a:prstGeom prst="roundRect">
          <a:avLst/>
        </a:prstGeom>
        <a:gradFill rotWithShape="0">
          <a:gsLst>
            <a:gs pos="0">
              <a:schemeClr val="accent4">
                <a:hueOff val="-2010380"/>
                <a:satOff val="14035"/>
                <a:lumOff val="1503"/>
                <a:alphaOff val="0"/>
                <a:shade val="60000"/>
              </a:schemeClr>
            </a:gs>
            <a:gs pos="33000">
              <a:schemeClr val="accent4">
                <a:hueOff val="-2010380"/>
                <a:satOff val="14035"/>
                <a:lumOff val="1503"/>
                <a:alphaOff val="0"/>
                <a:tint val="86500"/>
              </a:schemeClr>
            </a:gs>
            <a:gs pos="46750">
              <a:schemeClr val="accent4">
                <a:hueOff val="-2010380"/>
                <a:satOff val="14035"/>
                <a:lumOff val="1503"/>
                <a:alphaOff val="0"/>
                <a:tint val="71000"/>
                <a:satMod val="112000"/>
              </a:schemeClr>
            </a:gs>
            <a:gs pos="53000">
              <a:schemeClr val="accent4">
                <a:hueOff val="-2010380"/>
                <a:satOff val="14035"/>
                <a:lumOff val="1503"/>
                <a:alphaOff val="0"/>
                <a:tint val="71000"/>
                <a:satMod val="112000"/>
              </a:schemeClr>
            </a:gs>
            <a:gs pos="68000">
              <a:schemeClr val="accent4">
                <a:hueOff val="-2010380"/>
                <a:satOff val="14035"/>
                <a:lumOff val="1503"/>
                <a:alphaOff val="0"/>
                <a:tint val="86000"/>
              </a:schemeClr>
            </a:gs>
            <a:gs pos="100000">
              <a:schemeClr val="accent4">
                <a:hueOff val="-2010380"/>
                <a:satOff val="14035"/>
                <a:lumOff val="1503"/>
                <a:alphaOff val="0"/>
                <a:shade val="60000"/>
              </a:schemeClr>
            </a:gs>
          </a:gsLst>
          <a:lin ang="8350000" scaled="1"/>
        </a:gradFill>
        <a:ln>
          <a:noFill/>
        </a:ln>
        <a:effectLst>
          <a:outerShdw blurRad="190500" dist="228600" dir="2700000" sy="90000" rotWithShape="0">
            <a:srgbClr val="000000">
              <a:alpha val="255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ru-RU" sz="1500" kern="1200" dirty="0">
              <a:solidFill>
                <a:schemeClr val="bg1"/>
              </a:solidFill>
            </a:rPr>
            <a:t>Задание предела приемлемого качества и уровня контроля</a:t>
          </a:r>
        </a:p>
      </dsp:txBody>
      <dsp:txXfrm>
        <a:off x="2020264" y="1426523"/>
        <a:ext cx="1663049" cy="1611448"/>
      </dsp:txXfrm>
    </dsp:sp>
    <dsp:sp modelId="{D2A7A73F-D8FD-49EA-9B66-F5E91D217B78}">
      <dsp:nvSpPr>
        <dsp:cNvPr id="0" name=""/>
        <dsp:cNvSpPr/>
      </dsp:nvSpPr>
      <dsp:spPr>
        <a:xfrm>
          <a:off x="3862358" y="1339348"/>
          <a:ext cx="1837399" cy="1785798"/>
        </a:xfrm>
        <a:prstGeom prst="roundRect">
          <a:avLst/>
        </a:prstGeom>
        <a:gradFill rotWithShape="0">
          <a:gsLst>
            <a:gs pos="0">
              <a:schemeClr val="accent4">
                <a:hueOff val="-4020761"/>
                <a:satOff val="28070"/>
                <a:lumOff val="3006"/>
                <a:alphaOff val="0"/>
                <a:shade val="60000"/>
              </a:schemeClr>
            </a:gs>
            <a:gs pos="33000">
              <a:schemeClr val="accent4">
                <a:hueOff val="-4020761"/>
                <a:satOff val="28070"/>
                <a:lumOff val="3006"/>
                <a:alphaOff val="0"/>
                <a:tint val="86500"/>
              </a:schemeClr>
            </a:gs>
            <a:gs pos="46750">
              <a:schemeClr val="accent4">
                <a:hueOff val="-4020761"/>
                <a:satOff val="28070"/>
                <a:lumOff val="3006"/>
                <a:alphaOff val="0"/>
                <a:tint val="71000"/>
                <a:satMod val="112000"/>
              </a:schemeClr>
            </a:gs>
            <a:gs pos="53000">
              <a:schemeClr val="accent4">
                <a:hueOff val="-4020761"/>
                <a:satOff val="28070"/>
                <a:lumOff val="3006"/>
                <a:alphaOff val="0"/>
                <a:tint val="71000"/>
                <a:satMod val="112000"/>
              </a:schemeClr>
            </a:gs>
            <a:gs pos="68000">
              <a:schemeClr val="accent4">
                <a:hueOff val="-4020761"/>
                <a:satOff val="28070"/>
                <a:lumOff val="3006"/>
                <a:alphaOff val="0"/>
                <a:tint val="86000"/>
              </a:schemeClr>
            </a:gs>
            <a:gs pos="100000">
              <a:schemeClr val="accent4">
                <a:hueOff val="-4020761"/>
                <a:satOff val="28070"/>
                <a:lumOff val="3006"/>
                <a:alphaOff val="0"/>
                <a:shade val="60000"/>
              </a:schemeClr>
            </a:gs>
          </a:gsLst>
          <a:lin ang="8350000" scaled="1"/>
        </a:gradFill>
        <a:ln>
          <a:noFill/>
        </a:ln>
        <a:effectLst>
          <a:outerShdw blurRad="190500" dist="228600" dir="2700000" sy="90000" rotWithShape="0">
            <a:srgbClr val="000000">
              <a:alpha val="255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ru-RU" sz="1500" kern="1200" dirty="0">
              <a:solidFill>
                <a:schemeClr val="bg1"/>
              </a:solidFill>
            </a:rPr>
            <a:t>Выбор нормативов контроля: приемочного числа </a:t>
          </a:r>
          <a:r>
            <a:rPr lang="en-US" sz="1500" kern="1200" dirty="0">
              <a:solidFill>
                <a:schemeClr val="bg1"/>
              </a:solidFill>
            </a:rPr>
            <a:t>h, </a:t>
          </a:r>
          <a:r>
            <a:rPr lang="ru-RU" sz="1500" kern="1200" dirty="0">
              <a:solidFill>
                <a:schemeClr val="bg1"/>
              </a:solidFill>
            </a:rPr>
            <a:t>браковочного числа </a:t>
          </a:r>
          <a:r>
            <a:rPr lang="en-US" sz="1500" kern="1200" dirty="0">
              <a:solidFill>
                <a:schemeClr val="bg1"/>
              </a:solidFill>
            </a:rPr>
            <a:t>h’</a:t>
          </a:r>
          <a:endParaRPr lang="ru-RU" sz="1500" kern="1200" dirty="0">
            <a:solidFill>
              <a:schemeClr val="bg1"/>
            </a:solidFill>
          </a:endParaRPr>
        </a:p>
      </dsp:txBody>
      <dsp:txXfrm>
        <a:off x="3949533" y="1426523"/>
        <a:ext cx="1663049" cy="1611448"/>
      </dsp:txXfrm>
    </dsp:sp>
    <dsp:sp modelId="{B644944B-ADEC-4E9A-838F-9389E43254C4}">
      <dsp:nvSpPr>
        <dsp:cNvPr id="0" name=""/>
        <dsp:cNvSpPr/>
      </dsp:nvSpPr>
      <dsp:spPr>
        <a:xfrm>
          <a:off x="5791628" y="1339348"/>
          <a:ext cx="1837399" cy="1785798"/>
        </a:xfrm>
        <a:prstGeom prst="roundRect">
          <a:avLst/>
        </a:prstGeom>
        <a:gradFill rotWithShape="0">
          <a:gsLst>
            <a:gs pos="0">
              <a:schemeClr val="accent4">
                <a:hueOff val="-6031141"/>
                <a:satOff val="42105"/>
                <a:lumOff val="4509"/>
                <a:alphaOff val="0"/>
                <a:shade val="60000"/>
              </a:schemeClr>
            </a:gs>
            <a:gs pos="33000">
              <a:schemeClr val="accent4">
                <a:hueOff val="-6031141"/>
                <a:satOff val="42105"/>
                <a:lumOff val="4509"/>
                <a:alphaOff val="0"/>
                <a:tint val="86500"/>
              </a:schemeClr>
            </a:gs>
            <a:gs pos="46750">
              <a:schemeClr val="accent4">
                <a:hueOff val="-6031141"/>
                <a:satOff val="42105"/>
                <a:lumOff val="4509"/>
                <a:alphaOff val="0"/>
                <a:tint val="71000"/>
                <a:satMod val="112000"/>
              </a:schemeClr>
            </a:gs>
            <a:gs pos="53000">
              <a:schemeClr val="accent4">
                <a:hueOff val="-6031141"/>
                <a:satOff val="42105"/>
                <a:lumOff val="4509"/>
                <a:alphaOff val="0"/>
                <a:tint val="71000"/>
                <a:satMod val="112000"/>
              </a:schemeClr>
            </a:gs>
            <a:gs pos="68000">
              <a:schemeClr val="accent4">
                <a:hueOff val="-6031141"/>
                <a:satOff val="42105"/>
                <a:lumOff val="4509"/>
                <a:alphaOff val="0"/>
                <a:tint val="86000"/>
              </a:schemeClr>
            </a:gs>
            <a:gs pos="100000">
              <a:schemeClr val="accent4">
                <a:hueOff val="-6031141"/>
                <a:satOff val="42105"/>
                <a:lumOff val="4509"/>
                <a:alphaOff val="0"/>
                <a:shade val="60000"/>
              </a:schemeClr>
            </a:gs>
          </a:gsLst>
          <a:lin ang="8350000" scaled="1"/>
        </a:gradFill>
        <a:ln>
          <a:noFill/>
        </a:ln>
        <a:effectLst>
          <a:outerShdw blurRad="190500" dist="228600" dir="2700000" sy="90000" rotWithShape="0">
            <a:srgbClr val="000000">
              <a:alpha val="255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ru-RU" sz="1500" kern="1200" dirty="0">
              <a:solidFill>
                <a:schemeClr val="bg1"/>
              </a:solidFill>
            </a:rPr>
            <a:t>Установление объема выборки контрольных измерений</a:t>
          </a:r>
          <a:r>
            <a:rPr lang="en-US" sz="1500" kern="1200" dirty="0">
              <a:solidFill>
                <a:schemeClr val="bg1"/>
              </a:solidFill>
            </a:rPr>
            <a:t>, n</a:t>
          </a:r>
          <a:endParaRPr lang="ru-RU" sz="1500" kern="1200" dirty="0">
            <a:solidFill>
              <a:schemeClr val="bg1"/>
            </a:solidFill>
          </a:endParaRPr>
        </a:p>
      </dsp:txBody>
      <dsp:txXfrm>
        <a:off x="5878803" y="1426523"/>
        <a:ext cx="1663049" cy="16114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E718D-F67B-4165-82D3-4C7CAC8965EE}">
      <dsp:nvSpPr>
        <dsp:cNvPr id="0" name=""/>
        <dsp:cNvSpPr/>
      </dsp:nvSpPr>
      <dsp:spPr>
        <a:xfrm>
          <a:off x="2304269" y="360037"/>
          <a:ext cx="3220493" cy="3220493"/>
        </a:xfrm>
        <a:prstGeom prst="ellipse">
          <a:avLst/>
        </a:prstGeom>
        <a:solidFill>
          <a:schemeClr val="accent2">
            <a:alpha val="50000"/>
            <a:hueOff val="0"/>
            <a:satOff val="0"/>
            <a:lumOff val="0"/>
            <a:alphaOff val="0"/>
          </a:schemeClr>
        </a:solidFill>
        <a:ln>
          <a:noFill/>
        </a:ln>
        <a:effectLst>
          <a:outerShdw blurRad="130000" dist="101600" dir="2700000" algn="tl"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ru-RU" sz="2400" kern="1200" dirty="0"/>
            <a:t>Контроль стабильности повторяемости</a:t>
          </a:r>
        </a:p>
      </dsp:txBody>
      <dsp:txXfrm>
        <a:off x="2733668" y="923624"/>
        <a:ext cx="2361695" cy="1449221"/>
      </dsp:txXfrm>
    </dsp:sp>
    <dsp:sp modelId="{E8E7B787-0FA4-4CAD-824A-909423FF8F84}">
      <dsp:nvSpPr>
        <dsp:cNvPr id="0" name=""/>
        <dsp:cNvSpPr/>
      </dsp:nvSpPr>
      <dsp:spPr>
        <a:xfrm>
          <a:off x="3671749" y="1728183"/>
          <a:ext cx="3640993" cy="3675838"/>
        </a:xfrm>
        <a:prstGeom prst="ellipse">
          <a:avLst/>
        </a:prstGeom>
        <a:solidFill>
          <a:schemeClr val="accent2">
            <a:alpha val="50000"/>
            <a:hueOff val="4765848"/>
            <a:satOff val="9751"/>
            <a:lumOff val="3725"/>
            <a:alphaOff val="0"/>
          </a:schemeClr>
        </a:solidFill>
        <a:ln>
          <a:noFill/>
        </a:ln>
        <a:effectLst>
          <a:outerShdw blurRad="130000" dist="101600" dir="2700000" algn="tl"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ru-RU" sz="2000" kern="1200" dirty="0"/>
            <a:t>Контроль стабильности внутрилабораторной прецизионности</a:t>
          </a:r>
        </a:p>
      </dsp:txBody>
      <dsp:txXfrm>
        <a:off x="4785286" y="2677775"/>
        <a:ext cx="2184595" cy="2021711"/>
      </dsp:txXfrm>
    </dsp:sp>
    <dsp:sp modelId="{818D07EA-B3A6-4543-B82E-633EE6F2CFF8}">
      <dsp:nvSpPr>
        <dsp:cNvPr id="0" name=""/>
        <dsp:cNvSpPr/>
      </dsp:nvSpPr>
      <dsp:spPr>
        <a:xfrm>
          <a:off x="936112" y="2160245"/>
          <a:ext cx="3688527" cy="3225227"/>
        </a:xfrm>
        <a:prstGeom prst="ellipse">
          <a:avLst/>
        </a:prstGeom>
        <a:solidFill>
          <a:schemeClr val="accent2">
            <a:alpha val="50000"/>
            <a:hueOff val="9531695"/>
            <a:satOff val="19501"/>
            <a:lumOff val="7451"/>
            <a:alphaOff val="0"/>
          </a:schemeClr>
        </a:solidFill>
        <a:ln>
          <a:noFill/>
        </a:ln>
        <a:effectLst>
          <a:outerShdw blurRad="130000" dist="101600" dir="2700000" algn="tl"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ru-RU" sz="2000" kern="1200" dirty="0"/>
            <a:t>Контроль стабильности точности (правильности)</a:t>
          </a:r>
        </a:p>
      </dsp:txBody>
      <dsp:txXfrm>
        <a:off x="1283448" y="2993428"/>
        <a:ext cx="2213116" cy="177387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15AE39-4E79-40A2-A0F1-99F2C08C708E}" type="datetimeFigureOut">
              <a:rPr lang="ru-RU" smtClean="0"/>
              <a:t>20.10.2026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76DCA5-573A-4A05-910F-135CBDC5FCCF}" type="slidenum">
              <a:rPr lang="ru-RU" smtClean="0"/>
              <a:t>‹#›</a:t>
            </a:fld>
            <a:endParaRPr lang="ru-RU"/>
          </a:p>
        </p:txBody>
      </p:sp>
    </p:spTree>
    <p:extLst>
      <p:ext uri="{BB962C8B-B14F-4D97-AF65-F5344CB8AC3E}">
        <p14:creationId xmlns:p14="http://schemas.microsoft.com/office/powerpoint/2010/main" val="2078498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076DCA5-573A-4A05-910F-135CBDC5FCCF}" type="slidenum">
              <a:rPr lang="ru-RU" smtClean="0"/>
              <a:t>1</a:t>
            </a:fld>
            <a:endParaRPr lang="ru-RU"/>
          </a:p>
        </p:txBody>
      </p:sp>
    </p:spTree>
    <p:extLst>
      <p:ext uri="{BB962C8B-B14F-4D97-AF65-F5344CB8AC3E}">
        <p14:creationId xmlns:p14="http://schemas.microsoft.com/office/powerpoint/2010/main" val="3994454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076DCA5-573A-4A05-910F-135CBDC5FCCF}" type="slidenum">
              <a:rPr lang="ru-RU" smtClean="0"/>
              <a:t>2</a:t>
            </a:fld>
            <a:endParaRPr lang="ru-RU"/>
          </a:p>
        </p:txBody>
      </p:sp>
    </p:spTree>
    <p:extLst>
      <p:ext uri="{BB962C8B-B14F-4D97-AF65-F5344CB8AC3E}">
        <p14:creationId xmlns:p14="http://schemas.microsoft.com/office/powerpoint/2010/main" val="1298682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a:t>Образец заголовка</a:t>
            </a:r>
            <a:endParaRPr kumimoji="0" lang="en-US"/>
          </a:p>
        </p:txBody>
      </p:sp>
      <p:sp>
        <p:nvSpPr>
          <p:cNvPr id="28" name="Дата 27"/>
          <p:cNvSpPr>
            <a:spLocks noGrp="1"/>
          </p:cNvSpPr>
          <p:nvPr>
            <p:ph type="dt" sz="half" idx="10"/>
          </p:nvPr>
        </p:nvSpPr>
        <p:spPr/>
        <p:txBody>
          <a:bodyPr/>
          <a:lstStyle/>
          <a:p>
            <a:fld id="{203586D2-84AB-4F2D-8660-C087BAC0CBC9}" type="datetimeFigureOut">
              <a:rPr lang="ru-RU" smtClean="0"/>
              <a:t>20.10.2026</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31333342-DDD7-4457-BAD4-81CF95B3C6AD}"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203586D2-84AB-4F2D-8660-C087BAC0CBC9}" type="datetimeFigureOut">
              <a:rPr lang="ru-RU" smtClean="0"/>
              <a:t>20.10.2026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333342-DDD7-4457-BAD4-81CF95B3C6AD}"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203586D2-84AB-4F2D-8660-C087BAC0CBC9}" type="datetimeFigureOut">
              <a:rPr lang="ru-RU" smtClean="0"/>
              <a:t>20.10.2026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31333342-DDD7-4457-BAD4-81CF95B3C6AD}"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203586D2-84AB-4F2D-8660-C087BAC0CBC9}" type="datetimeFigureOut">
              <a:rPr lang="ru-RU" smtClean="0"/>
              <a:t>20.10.2026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1333342-DDD7-4457-BAD4-81CF95B3C6AD}"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203586D2-84AB-4F2D-8660-C087BAC0CBC9}" type="datetimeFigureOut">
              <a:rPr lang="ru-RU" smtClean="0"/>
              <a:t>20.10.2026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1333342-DDD7-4457-BAD4-81CF95B3C6AD}"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203586D2-84AB-4F2D-8660-C087BAC0CBC9}" type="datetimeFigureOut">
              <a:rPr lang="ru-RU" smtClean="0"/>
              <a:t>20.10.2026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1333342-DDD7-4457-BAD4-81CF95B3C6AD}"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03586D2-84AB-4F2D-8660-C087BAC0CBC9}" type="datetimeFigureOut">
              <a:rPr lang="ru-RU" smtClean="0"/>
              <a:t>20.10.2026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1333342-DDD7-4457-BAD4-81CF95B3C6AD}"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203586D2-84AB-4F2D-8660-C087BAC0CBC9}" type="datetimeFigureOut">
              <a:rPr lang="ru-RU" smtClean="0"/>
              <a:t>20.10.2026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1333342-DDD7-4457-BAD4-81CF95B3C6AD}"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203586D2-84AB-4F2D-8660-C087BAC0CBC9}" type="datetimeFigureOut">
              <a:rPr lang="ru-RU" smtClean="0"/>
              <a:t>20.10.2026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1333342-DDD7-4457-BAD4-81CF95B3C6AD}"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203586D2-84AB-4F2D-8660-C087BAC0CBC9}" type="datetimeFigureOut">
              <a:rPr lang="ru-RU" smtClean="0"/>
              <a:t>20.10.2026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333342-DDD7-4457-BAD4-81CF95B3C6AD}"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203586D2-84AB-4F2D-8660-C087BAC0CBC9}" type="datetimeFigureOut">
              <a:rPr lang="ru-RU" smtClean="0"/>
              <a:t>20.10.2026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333342-DDD7-4457-BAD4-81CF95B3C6AD}"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03586D2-84AB-4F2D-8660-C087BAC0CBC9}" type="datetimeFigureOut">
              <a:rPr lang="ru-RU" smtClean="0"/>
              <a:t>20.10.2026</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1333342-DDD7-4457-BAD4-81CF95B3C6AD}"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slkcenter.ru/slovar/neopredelennost-izmereniy/"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1196752"/>
            <a:ext cx="8208912" cy="2808312"/>
          </a:xfrm>
        </p:spPr>
        <p:txBody>
          <a:bodyPr>
            <a:normAutofit/>
          </a:bodyPr>
          <a:lstStyle/>
          <a:p>
            <a:r>
              <a:rPr lang="ru-RU" sz="3200" dirty="0"/>
              <a:t>Обеспечение достоверности результатов лабораторной деятельности:</a:t>
            </a:r>
            <a:br>
              <a:rPr lang="ru-RU" sz="3200" dirty="0"/>
            </a:br>
            <a:r>
              <a:rPr lang="ru-RU" sz="3200" dirty="0"/>
              <a:t>внутренний контроль качества в испытательной лаборатории</a:t>
            </a:r>
          </a:p>
        </p:txBody>
      </p:sp>
      <p:sp>
        <p:nvSpPr>
          <p:cNvPr id="4" name="Подзаголовок 3"/>
          <p:cNvSpPr>
            <a:spLocks noGrp="1"/>
          </p:cNvSpPr>
          <p:nvPr>
            <p:ph type="subTitle" idx="1"/>
          </p:nvPr>
        </p:nvSpPr>
        <p:spPr>
          <a:xfrm>
            <a:off x="1331640" y="5661248"/>
            <a:ext cx="6400800" cy="864096"/>
          </a:xfrm>
        </p:spPr>
        <p:txBody>
          <a:bodyPr>
            <a:normAutofit fontScale="92500" lnSpcReduction="20000"/>
          </a:bodyPr>
          <a:lstStyle/>
          <a:p>
            <a:r>
              <a:rPr lang="ru-RU" sz="1800" dirty="0"/>
              <a:t>Инженер-химик </a:t>
            </a:r>
            <a:r>
              <a:rPr lang="ru-RU" sz="1800" dirty="0" err="1"/>
              <a:t>ЛБПиП</a:t>
            </a:r>
            <a:r>
              <a:rPr lang="ru-RU" sz="1800" dirty="0"/>
              <a:t> АО НЦ </a:t>
            </a:r>
            <a:r>
              <a:rPr lang="ru-RU" sz="1800" dirty="0" err="1"/>
              <a:t>Востнии</a:t>
            </a:r>
            <a:endParaRPr lang="ru-RU" sz="1800" dirty="0"/>
          </a:p>
          <a:p>
            <a:r>
              <a:rPr lang="ru-RU" sz="1800" dirty="0" err="1"/>
              <a:t>Бахчиванжи</a:t>
            </a:r>
            <a:r>
              <a:rPr lang="ru-RU" sz="1800" dirty="0"/>
              <a:t> Александр Сергеевич</a:t>
            </a:r>
          </a:p>
          <a:p>
            <a:r>
              <a:rPr lang="en-US" sz="1800" dirty="0"/>
              <a:t>E-mail: </a:t>
            </a:r>
            <a:r>
              <a:rPr lang="en-US" sz="1800" dirty="0">
                <a:solidFill>
                  <a:srgbClr val="92D050"/>
                </a:solidFill>
              </a:rPr>
              <a:t>a.bahchivanzhi@nc-vostnii.ru</a:t>
            </a:r>
            <a:endParaRPr lang="ru-RU" sz="1800" dirty="0">
              <a:solidFill>
                <a:srgbClr val="92D050"/>
              </a:solidFill>
            </a:endParaRPr>
          </a:p>
        </p:txBody>
      </p:sp>
      <p:sp>
        <p:nvSpPr>
          <p:cNvPr id="5" name="Подзаголовок 3"/>
          <p:cNvSpPr txBox="1">
            <a:spLocks/>
          </p:cNvSpPr>
          <p:nvPr/>
        </p:nvSpPr>
        <p:spPr>
          <a:xfrm>
            <a:off x="1115616" y="548680"/>
            <a:ext cx="6400800" cy="139256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ru-RU" sz="1800" dirty="0"/>
          </a:p>
        </p:txBody>
      </p:sp>
    </p:spTree>
    <p:extLst>
      <p:ext uri="{BB962C8B-B14F-4D97-AF65-F5344CB8AC3E}">
        <p14:creationId xmlns:p14="http://schemas.microsoft.com/office/powerpoint/2010/main" val="1556885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1152128"/>
          </a:xfrm>
        </p:spPr>
        <p:txBody>
          <a:bodyPr>
            <a:normAutofit/>
          </a:bodyPr>
          <a:lstStyle/>
          <a:p>
            <a:pPr>
              <a:spcBef>
                <a:spcPct val="25000"/>
              </a:spcBef>
              <a:defRPr/>
            </a:pPr>
            <a:r>
              <a:rPr lang="ru-RU" sz="3100" dirty="0"/>
              <a:t>Достоверность результатов</a:t>
            </a:r>
            <a:endParaRPr lang="ru-RU" sz="4000" i="1" dirty="0">
              <a:solidFill>
                <a:schemeClr val="accent1">
                  <a:lumMod val="75000"/>
                </a:schemeClr>
              </a:solidFill>
              <a:effectLst>
                <a:outerShdw blurRad="38100" dist="38100" dir="2700000" algn="tl">
                  <a:srgbClr val="C0C0C0"/>
                </a:outerShdw>
              </a:effectLst>
              <a:latin typeface="Tahoma" pitchFamily="34" charset="0"/>
            </a:endParaRPr>
          </a:p>
        </p:txBody>
      </p:sp>
      <p:sp>
        <p:nvSpPr>
          <p:cNvPr id="5" name="Текст 5">
            <a:extLst>
              <a:ext uri="{FF2B5EF4-FFF2-40B4-BE49-F238E27FC236}">
                <a16:creationId xmlns:a16="http://schemas.microsoft.com/office/drawing/2014/main" id="{D7E4CD60-FE1E-D682-5063-27F02A29B47F}"/>
              </a:ext>
            </a:extLst>
          </p:cNvPr>
          <p:cNvSpPr txBox="1">
            <a:spLocks/>
          </p:cNvSpPr>
          <p:nvPr/>
        </p:nvSpPr>
        <p:spPr>
          <a:xfrm>
            <a:off x="457200" y="1916832"/>
            <a:ext cx="8075240" cy="4342160"/>
          </a:xfrm>
          <a:prstGeom prst="rect">
            <a:avLst/>
          </a:prstGeom>
        </p:spPr>
        <p:txBody>
          <a:bodyPr vert="horz">
            <a:normAutofit fontScale="70000" lnSpcReduction="20000"/>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lgn="just">
              <a:lnSpc>
                <a:spcPct val="107000"/>
              </a:lnSpc>
              <a:spcAft>
                <a:spcPts val="800"/>
              </a:spcAft>
              <a:buNone/>
              <a:tabLst>
                <a:tab pos="714375" algn="l"/>
              </a:tabLst>
            </a:pPr>
            <a:r>
              <a:rPr lang="ru-RU" b="1" dirty="0"/>
              <a:t>	Достоверность результатов в лаборатории — это степень уверенности в том, что полученные данные правильно отражают реальные свойства объекта исследования и могут быть использованы для принятия обоснованных решений. Это не просто «точность» или «правильность» по отдельности, а комплексная характеристика, подтверждённая системой доказательств: метрологической прослеживаемостью, оценкой неопределённости, контролем качества и валидацией/верификацией методик.</a:t>
            </a:r>
          </a:p>
          <a:p>
            <a:pPr marL="137160" indent="0" algn="just" defTabSz="714375">
              <a:lnSpc>
                <a:spcPct val="107000"/>
              </a:lnSpc>
              <a:spcAft>
                <a:spcPts val="800"/>
              </a:spcAft>
              <a:buNone/>
            </a:pPr>
            <a:r>
              <a:rPr lang="ru-RU" b="1" dirty="0"/>
              <a:t>	Простыми словами: достоверный результат — это результат, которому можно доверять, потому что лаборатория может доказать, что он не искажён ошибками на всех этапах — от отбора пробы до выдачи протокола.</a:t>
            </a:r>
          </a:p>
          <a:p>
            <a:endParaRPr lang="ru-RU" b="1" dirty="0"/>
          </a:p>
        </p:txBody>
      </p:sp>
    </p:spTree>
    <p:extLst>
      <p:ext uri="{BB962C8B-B14F-4D97-AF65-F5344CB8AC3E}">
        <p14:creationId xmlns:p14="http://schemas.microsoft.com/office/powerpoint/2010/main" val="2328898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0020" y="368660"/>
            <a:ext cx="8229600" cy="648072"/>
          </a:xfrm>
        </p:spPr>
        <p:txBody>
          <a:bodyPr>
            <a:noAutofit/>
          </a:bodyPr>
          <a:lstStyle/>
          <a:p>
            <a:br>
              <a:rPr lang="ru-RU" sz="2800" dirty="0"/>
            </a:br>
            <a:r>
              <a:rPr lang="ru-RU" sz="2800" dirty="0"/>
              <a:t>Из чего складывается достоверность</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endParaRPr lang="ru-RU" sz="2800" dirty="0"/>
          </a:p>
        </p:txBody>
      </p:sp>
      <p:sp>
        <p:nvSpPr>
          <p:cNvPr id="5" name="Текст 5">
            <a:extLst>
              <a:ext uri="{FF2B5EF4-FFF2-40B4-BE49-F238E27FC236}">
                <a16:creationId xmlns:a16="http://schemas.microsoft.com/office/drawing/2014/main" id="{9F54FDBE-975E-DCE8-8C0F-5ABC92F4401C}"/>
              </a:ext>
            </a:extLst>
          </p:cNvPr>
          <p:cNvSpPr txBox="1">
            <a:spLocks/>
          </p:cNvSpPr>
          <p:nvPr/>
        </p:nvSpPr>
        <p:spPr>
          <a:xfrm>
            <a:off x="457200" y="1484784"/>
            <a:ext cx="8075240" cy="3456384"/>
          </a:xfrm>
          <a:prstGeom prst="rect">
            <a:avLst/>
          </a:prstGeom>
        </p:spPr>
        <p:txBody>
          <a:bodyPr vert="horz">
            <a:normAutofit fontScale="25000" lnSpcReduction="20000"/>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817563" indent="-457200" algn="just">
              <a:lnSpc>
                <a:spcPct val="120000"/>
              </a:lnSpc>
              <a:spcAft>
                <a:spcPts val="800"/>
              </a:spcAft>
              <a:buSzPct val="100000"/>
              <a:buFont typeface="+mj-lt"/>
              <a:buAutoNum type="arabicPeriod"/>
              <a:tabLst>
                <a:tab pos="804863" algn="l"/>
              </a:tabLst>
            </a:pPr>
            <a:r>
              <a:rPr lang="ru-RU" sz="9600" b="1" dirty="0"/>
              <a:t>Оценка неопределённости измерений</a:t>
            </a:r>
          </a:p>
          <a:p>
            <a:pPr marL="804863" indent="-444500">
              <a:lnSpc>
                <a:spcPct val="120000"/>
              </a:lnSpc>
              <a:spcAft>
                <a:spcPts val="800"/>
              </a:spcAft>
              <a:buSzPct val="100000"/>
              <a:buFont typeface="+mj-lt"/>
              <a:buAutoNum type="arabicPeriod"/>
              <a:tabLst>
                <a:tab pos="804863" algn="l"/>
              </a:tabLst>
            </a:pPr>
            <a:r>
              <a:rPr lang="ru-RU" sz="9600" b="1" dirty="0"/>
              <a:t>Метрологическая прослеживаемость</a:t>
            </a:r>
          </a:p>
          <a:p>
            <a:pPr marL="804863" indent="-444500">
              <a:lnSpc>
                <a:spcPct val="120000"/>
              </a:lnSpc>
              <a:spcAft>
                <a:spcPts val="800"/>
              </a:spcAft>
              <a:buSzPct val="100000"/>
              <a:buFont typeface="+mj-lt"/>
              <a:buAutoNum type="arabicPeriod"/>
              <a:tabLst>
                <a:tab pos="804863" algn="l"/>
              </a:tabLst>
            </a:pPr>
            <a:r>
              <a:rPr lang="ru-RU" sz="9600" b="1" dirty="0"/>
              <a:t>Валидация и верификация методик</a:t>
            </a:r>
          </a:p>
          <a:p>
            <a:pPr marL="804863" indent="-444500">
              <a:lnSpc>
                <a:spcPct val="120000"/>
              </a:lnSpc>
              <a:spcAft>
                <a:spcPts val="800"/>
              </a:spcAft>
              <a:buSzPct val="100000"/>
              <a:buFont typeface="+mj-lt"/>
              <a:buAutoNum type="arabicPeriod"/>
              <a:tabLst>
                <a:tab pos="804863" algn="l"/>
              </a:tabLst>
            </a:pPr>
            <a:r>
              <a:rPr lang="ru-RU" sz="9600" b="1" dirty="0" err="1"/>
              <a:t>Внутрилабораторный</a:t>
            </a:r>
            <a:r>
              <a:rPr lang="ru-RU" sz="9600" b="1" dirty="0"/>
              <a:t> контроль качества</a:t>
            </a:r>
          </a:p>
          <a:p>
            <a:pPr marL="804863" indent="-444500">
              <a:lnSpc>
                <a:spcPct val="120000"/>
              </a:lnSpc>
              <a:spcAft>
                <a:spcPts val="800"/>
              </a:spcAft>
              <a:buSzPct val="100000"/>
              <a:buFont typeface="+mj-lt"/>
              <a:buAutoNum type="arabicPeriod"/>
              <a:tabLst>
                <a:tab pos="804863" algn="l"/>
              </a:tabLst>
            </a:pPr>
            <a:r>
              <a:rPr lang="ru-RU" sz="9600" b="1" dirty="0"/>
              <a:t>Внешний контроль качества</a:t>
            </a:r>
          </a:p>
          <a:p>
            <a:pPr marL="804863" indent="-444500">
              <a:lnSpc>
                <a:spcPct val="120000"/>
              </a:lnSpc>
              <a:spcAft>
                <a:spcPts val="800"/>
              </a:spcAft>
              <a:buSzPct val="100000"/>
              <a:buFont typeface="+mj-lt"/>
              <a:buAutoNum type="arabicPeriod"/>
              <a:tabLst>
                <a:tab pos="804863" algn="l"/>
              </a:tabLst>
            </a:pPr>
            <a:r>
              <a:rPr lang="ru-RU" sz="9600" b="1" dirty="0"/>
              <a:t>Аккредитация и система менеджмента качества</a:t>
            </a:r>
          </a:p>
          <a:p>
            <a:pPr marL="541338" indent="-180975" algn="just">
              <a:lnSpc>
                <a:spcPct val="107000"/>
              </a:lnSpc>
              <a:spcAft>
                <a:spcPts val="800"/>
              </a:spcAft>
              <a:buSzPct val="100000"/>
              <a:buFont typeface="+mj-lt"/>
              <a:buAutoNum type="arabicPeriod"/>
              <a:tabLst>
                <a:tab pos="804863" algn="l"/>
              </a:tabLst>
            </a:pPr>
            <a:endParaRPr lang="ru-RU" sz="2400" b="1" dirty="0"/>
          </a:p>
          <a:p>
            <a:endParaRPr lang="ru-RU" b="1" dirty="0"/>
          </a:p>
        </p:txBody>
      </p:sp>
    </p:spTree>
    <p:extLst>
      <p:ext uri="{BB962C8B-B14F-4D97-AF65-F5344CB8AC3E}">
        <p14:creationId xmlns:p14="http://schemas.microsoft.com/office/powerpoint/2010/main" val="2354974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E92B9E0F-A9FF-B055-2FFC-46679A7FD491}"/>
              </a:ext>
            </a:extLst>
          </p:cNvPr>
          <p:cNvSpPr txBox="1">
            <a:spLocks/>
          </p:cNvSpPr>
          <p:nvPr/>
        </p:nvSpPr>
        <p:spPr>
          <a:xfrm>
            <a:off x="683568" y="44624"/>
            <a:ext cx="8229600" cy="763488"/>
          </a:xfrm>
          <a:prstGeom prst="rect">
            <a:avLst/>
          </a:prstGeom>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r>
              <a:rPr lang="ru-RU" sz="2800" dirty="0"/>
              <a:t>Что может снизить достоверность</a:t>
            </a:r>
          </a:p>
        </p:txBody>
      </p:sp>
      <p:sp>
        <p:nvSpPr>
          <p:cNvPr id="8" name="Объект 7">
            <a:extLst>
              <a:ext uri="{FF2B5EF4-FFF2-40B4-BE49-F238E27FC236}">
                <a16:creationId xmlns:a16="http://schemas.microsoft.com/office/drawing/2014/main" id="{C732C26E-DED6-AA55-EAF5-DFE4D83501F6}"/>
              </a:ext>
            </a:extLst>
          </p:cNvPr>
          <p:cNvSpPr>
            <a:spLocks noGrp="1"/>
          </p:cNvSpPr>
          <p:nvPr>
            <p:ph idx="1"/>
          </p:nvPr>
        </p:nvSpPr>
        <p:spPr>
          <a:xfrm>
            <a:off x="457200" y="908720"/>
            <a:ext cx="8229600" cy="5400640"/>
          </a:xfrm>
        </p:spPr>
        <p:txBody>
          <a:bodyPr>
            <a:normAutofit fontScale="92500" lnSpcReduction="20000"/>
          </a:bodyPr>
          <a:lstStyle/>
          <a:p>
            <a:pPr marL="342900" lvl="0" indent="-342900">
              <a:lnSpc>
                <a:spcPct val="107000"/>
              </a:lnSpc>
              <a:spcAft>
                <a:spcPts val="800"/>
              </a:spcAft>
              <a:buSzPts val="1000"/>
              <a:buFont typeface="Symbol" panose="05050102010706020507" pitchFamily="18" charset="2"/>
              <a:buChar char=""/>
              <a:tabLst>
                <a:tab pos="457200" algn="l"/>
              </a:tabLst>
            </a:pPr>
            <a:r>
              <a:rPr lang="ru-RU" sz="2000" b="1" dirty="0">
                <a:effectLst/>
                <a:ea typeface="Times New Roman" panose="02020603050405020304" pitchFamily="18" charset="0"/>
                <a:cs typeface="Times New Roman" panose="02020603050405020304" pitchFamily="18" charset="0"/>
              </a:rPr>
              <a:t>Ошибки при отборе и хранении проб (непредставительная проба, загрязнение, разложение).</a:t>
            </a:r>
            <a:endParaRPr lang="ru-RU" sz="2000" b="1" dirty="0">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2000" b="1" dirty="0" err="1">
                <a:effectLst/>
                <a:ea typeface="Times New Roman" panose="02020603050405020304" pitchFamily="18" charset="0"/>
                <a:cs typeface="Times New Roman" panose="02020603050405020304" pitchFamily="18" charset="0"/>
              </a:rPr>
              <a:t>Неповеренное</a:t>
            </a:r>
            <a:r>
              <a:rPr lang="ru-RU" sz="2000" b="1" dirty="0">
                <a:effectLst/>
                <a:ea typeface="Times New Roman" panose="02020603050405020304" pitchFamily="18" charset="0"/>
                <a:cs typeface="Times New Roman" panose="02020603050405020304" pitchFamily="18" charset="0"/>
              </a:rPr>
              <a:t> или некалиброванное оборудование.</a:t>
            </a:r>
            <a:endParaRPr lang="ru-RU" sz="2000" b="1" dirty="0">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2000" b="1" dirty="0">
                <a:effectLst/>
                <a:ea typeface="Times New Roman" panose="02020603050405020304" pitchFamily="18" charset="0"/>
                <a:cs typeface="Times New Roman" panose="02020603050405020304" pitchFamily="18" charset="0"/>
              </a:rPr>
              <a:t>Просроченные или некачественные реактивы.</a:t>
            </a:r>
            <a:endParaRPr lang="ru-RU" sz="2000" b="1" dirty="0">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2000" b="1" dirty="0">
                <a:effectLst/>
                <a:ea typeface="Times New Roman" panose="02020603050405020304" pitchFamily="18" charset="0"/>
                <a:cs typeface="Times New Roman" panose="02020603050405020304" pitchFamily="18" charset="0"/>
              </a:rPr>
              <a:t>Некомпетентный персонал, несоблюдение методики.</a:t>
            </a:r>
            <a:endParaRPr lang="ru-RU" sz="2000" b="1" dirty="0">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2000" b="1" dirty="0">
                <a:effectLst/>
                <a:ea typeface="Times New Roman" panose="02020603050405020304" pitchFamily="18" charset="0"/>
                <a:cs typeface="Times New Roman" panose="02020603050405020304" pitchFamily="18" charset="0"/>
              </a:rPr>
              <a:t>Неучтённые условия среды (температура, влажность, освещение).</a:t>
            </a:r>
            <a:endParaRPr lang="ru-RU" sz="2000" b="1" dirty="0">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2000" b="1" dirty="0">
                <a:effectLst/>
                <a:ea typeface="Times New Roman" panose="02020603050405020304" pitchFamily="18" charset="0"/>
                <a:cs typeface="Times New Roman" panose="02020603050405020304" pitchFamily="18" charset="0"/>
              </a:rPr>
              <a:t>Ошибки в расчётах, переносе данных, программном обеспечении.</a:t>
            </a:r>
            <a:endParaRPr lang="ru-RU" sz="2000" b="1" dirty="0">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2000" b="1" dirty="0">
                <a:effectLst/>
                <a:ea typeface="Times New Roman" panose="02020603050405020304" pitchFamily="18" charset="0"/>
                <a:cs typeface="Times New Roman" panose="02020603050405020304" pitchFamily="18" charset="0"/>
              </a:rPr>
              <a:t>Отсутствие контроля на каком-либо этапе.</a:t>
            </a:r>
          </a:p>
          <a:p>
            <a:pPr marL="342900" lvl="0" indent="-342900">
              <a:lnSpc>
                <a:spcPct val="107000"/>
              </a:lnSpc>
              <a:spcAft>
                <a:spcPts val="800"/>
              </a:spcAft>
              <a:buSzPts val="1000"/>
              <a:buFont typeface="Symbol" panose="05050102010706020507" pitchFamily="18" charset="2"/>
              <a:buChar char=""/>
              <a:tabLst>
                <a:tab pos="457200" algn="l"/>
              </a:tabLst>
            </a:pPr>
            <a:r>
              <a:rPr lang="ru-RU" sz="2100" b="1" dirty="0">
                <a:cs typeface="Times New Roman" panose="02020603050405020304" pitchFamily="18" charset="0"/>
              </a:rPr>
              <a:t>Маленькая выборка;</a:t>
            </a:r>
          </a:p>
          <a:p>
            <a:pPr marL="342900" lvl="0" indent="-342900">
              <a:lnSpc>
                <a:spcPct val="107000"/>
              </a:lnSpc>
              <a:spcAft>
                <a:spcPts val="800"/>
              </a:spcAft>
              <a:buSzPts val="1000"/>
              <a:buFont typeface="Symbol" panose="05050102010706020507" pitchFamily="18" charset="2"/>
              <a:buChar char=""/>
              <a:tabLst>
                <a:tab pos="457200" algn="l"/>
              </a:tabLst>
            </a:pPr>
            <a:r>
              <a:rPr lang="ru-RU" sz="2100" b="1" dirty="0">
                <a:cs typeface="Times New Roman" panose="02020603050405020304" pitchFamily="18" charset="0"/>
              </a:rPr>
              <a:t>Предвзятость (</a:t>
            </a:r>
            <a:r>
              <a:rPr lang="ru-RU" sz="2100" b="1" dirty="0" err="1">
                <a:cs typeface="Times New Roman" panose="02020603050405020304" pitchFamily="18" charset="0"/>
              </a:rPr>
              <a:t>confirmation</a:t>
            </a:r>
            <a:r>
              <a:rPr lang="ru-RU" sz="2100" b="1" dirty="0">
                <a:cs typeface="Times New Roman" panose="02020603050405020304" pitchFamily="18" charset="0"/>
              </a:rPr>
              <a:t> </a:t>
            </a:r>
            <a:r>
              <a:rPr lang="ru-RU" sz="2100" b="1" dirty="0" err="1">
                <a:cs typeface="Times New Roman" panose="02020603050405020304" pitchFamily="18" charset="0"/>
              </a:rPr>
              <a:t>bias</a:t>
            </a:r>
            <a:r>
              <a:rPr lang="ru-RU" sz="2100" b="1" dirty="0">
                <a:cs typeface="Times New Roman" panose="02020603050405020304" pitchFamily="18" charset="0"/>
              </a:rPr>
              <a:t>) — когда исследователь «подгоняет» данные под гипотезу;</a:t>
            </a:r>
          </a:p>
          <a:p>
            <a:pPr marL="342900" lvl="0" indent="-342900">
              <a:lnSpc>
                <a:spcPct val="107000"/>
              </a:lnSpc>
              <a:spcAft>
                <a:spcPts val="800"/>
              </a:spcAft>
              <a:buSzPts val="1000"/>
              <a:buFont typeface="Symbol" panose="05050102010706020507" pitchFamily="18" charset="2"/>
              <a:buChar char=""/>
              <a:tabLst>
                <a:tab pos="457200" algn="l"/>
              </a:tabLst>
            </a:pPr>
            <a:r>
              <a:rPr lang="ru-RU" sz="2100" b="1" dirty="0">
                <a:cs typeface="Times New Roman" panose="02020603050405020304" pitchFamily="18" charset="0"/>
              </a:rPr>
              <a:t>Манипуляции с данными</a:t>
            </a:r>
            <a:r>
              <a:rPr lang="en-US" sz="2100" b="1" dirty="0">
                <a:cs typeface="Times New Roman" panose="02020603050405020304" pitchFamily="18" charset="0"/>
              </a:rPr>
              <a:t> (p-hacking, cherry-picking);</a:t>
            </a:r>
            <a:endParaRPr lang="ru-RU" sz="2100" b="1" dirty="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2100" b="1" dirty="0">
                <a:cs typeface="Times New Roman" panose="02020603050405020304" pitchFamily="18" charset="0"/>
              </a:rPr>
              <a:t>Конфликт интересов (например, исследование финансируется производителем проверяемого продукта).</a:t>
            </a:r>
          </a:p>
          <a:p>
            <a:pPr marL="342900" lvl="0" indent="-342900">
              <a:lnSpc>
                <a:spcPct val="107000"/>
              </a:lnSpc>
              <a:spcAft>
                <a:spcPts val="800"/>
              </a:spcAft>
              <a:buSzPts val="1000"/>
              <a:buFont typeface="Symbol" panose="05050102010706020507" pitchFamily="18" charset="2"/>
              <a:buChar char=""/>
              <a:tabLst>
                <a:tab pos="457200" algn="l"/>
              </a:tabLst>
            </a:pPr>
            <a:endParaRPr lang="ru-RU" sz="2000" b="1" dirty="0">
              <a:effectLst/>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08619541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212A95D-C37E-6CD1-62BB-C597FB1B74B5}"/>
              </a:ext>
            </a:extLst>
          </p:cNvPr>
          <p:cNvSpPr>
            <a:spLocks noGrp="1"/>
          </p:cNvSpPr>
          <p:nvPr>
            <p:ph idx="1"/>
          </p:nvPr>
        </p:nvSpPr>
        <p:spPr/>
        <p:txBody>
          <a:bodyPr>
            <a:normAutofit/>
          </a:bodyPr>
          <a:lstStyle/>
          <a:p>
            <a:r>
              <a:rPr lang="ru-RU" sz="2400" b="1" dirty="0">
                <a:effectLst/>
                <a:ea typeface="Times New Roman" panose="02020603050405020304" pitchFamily="18" charset="0"/>
              </a:rPr>
              <a:t>Достоверность ≠ точность. </a:t>
            </a:r>
            <a:endParaRPr lang="ru-RU" sz="2400" b="1" dirty="0">
              <a:ea typeface="Times New Roman" panose="02020603050405020304" pitchFamily="18" charset="0"/>
              <a:cs typeface="Times New Roman" panose="02020603050405020304" pitchFamily="18" charset="0"/>
            </a:endParaRPr>
          </a:p>
          <a:p>
            <a:r>
              <a:rPr lang="ru-RU" sz="2400" b="1" dirty="0">
                <a:effectLst/>
                <a:ea typeface="Times New Roman" panose="02020603050405020304" pitchFamily="18" charset="0"/>
                <a:cs typeface="Times New Roman" panose="02020603050405020304" pitchFamily="18" charset="0"/>
              </a:rPr>
              <a:t>Достоверность, надёжность и «пригодность методики» — не одно и то же</a:t>
            </a:r>
            <a:endParaRPr lang="ru-RU" sz="2400" b="1" dirty="0">
              <a:ea typeface="Times New Roman" panose="02020603050405020304" pitchFamily="18" charset="0"/>
              <a:cs typeface="Times New Roman" panose="02020603050405020304" pitchFamily="18" charset="0"/>
            </a:endParaRPr>
          </a:p>
          <a:p>
            <a:pPr marL="90488" indent="0">
              <a:buNone/>
            </a:pPr>
            <a:r>
              <a:rPr lang="ru-RU" sz="1800" b="1" dirty="0">
                <a:solidFill>
                  <a:schemeClr val="bg1"/>
                </a:solidFill>
                <a:effectLst/>
                <a:ea typeface="Times New Roman" panose="02020603050405020304" pitchFamily="18" charset="0"/>
                <a:cs typeface="Times New Roman" panose="02020603050405020304" pitchFamily="18" charset="0"/>
              </a:rPr>
              <a:t>Надёжность — </a:t>
            </a:r>
            <a:r>
              <a:rPr lang="ru-RU" sz="1800" dirty="0">
                <a:solidFill>
                  <a:schemeClr val="bg1"/>
                </a:solidFill>
                <a:effectLst/>
                <a:ea typeface="Times New Roman" panose="02020603050405020304" pitchFamily="18" charset="0"/>
                <a:cs typeface="Times New Roman" panose="02020603050405020304" pitchFamily="18" charset="0"/>
              </a:rPr>
              <a:t>про стабильность. Если одну и ту же пробу несколько раз испытать по одной методике в схожих условиях, результаты будут близки</a:t>
            </a:r>
            <a:r>
              <a:rPr lang="ru-RU" sz="1800" b="1" dirty="0">
                <a:solidFill>
                  <a:schemeClr val="bg1"/>
                </a:solidFill>
                <a:effectLst/>
                <a:ea typeface="Times New Roman" panose="02020603050405020304" pitchFamily="18" charset="0"/>
                <a:cs typeface="Times New Roman" panose="02020603050405020304" pitchFamily="18" charset="0"/>
              </a:rPr>
              <a:t>.</a:t>
            </a:r>
            <a:endParaRPr lang="ru-RU" sz="1800" b="1" dirty="0">
              <a:solidFill>
                <a:schemeClr val="bg1"/>
              </a:solidFill>
              <a:effectLst/>
              <a:ea typeface="Calibri" panose="020F0502020204030204" pitchFamily="34" charset="0"/>
              <a:cs typeface="Times New Roman" panose="02020603050405020304" pitchFamily="18" charset="0"/>
            </a:endParaRPr>
          </a:p>
          <a:p>
            <a:pPr marL="90488" lvl="0" indent="0">
              <a:lnSpc>
                <a:spcPct val="107000"/>
              </a:lnSpc>
              <a:spcAft>
                <a:spcPts val="800"/>
              </a:spcAft>
              <a:buSzPts val="1000"/>
              <a:buNone/>
              <a:tabLst>
                <a:tab pos="541338" algn="l"/>
              </a:tabLst>
            </a:pPr>
            <a:r>
              <a:rPr lang="ru-RU" sz="1800" b="1" dirty="0">
                <a:solidFill>
                  <a:schemeClr val="bg1"/>
                </a:solidFill>
                <a:effectLst/>
                <a:ea typeface="Times New Roman" panose="02020603050405020304" pitchFamily="18" charset="0"/>
                <a:cs typeface="Times New Roman" panose="02020603050405020304" pitchFamily="18" charset="0"/>
              </a:rPr>
              <a:t>Пригодность (валидность) методики — </a:t>
            </a:r>
            <a:r>
              <a:rPr lang="ru-RU" sz="1800" dirty="0">
                <a:solidFill>
                  <a:schemeClr val="bg1"/>
                </a:solidFill>
                <a:effectLst/>
                <a:ea typeface="Times New Roman" panose="02020603050405020304" pitchFamily="18" charset="0"/>
                <a:cs typeface="Times New Roman" panose="02020603050405020304" pitchFamily="18" charset="0"/>
              </a:rPr>
              <a:t>про сам инструмент. Методика разработана и проверена так, что она действительно измеряет нужный показатель для конкретного объекта и диапазона.</a:t>
            </a:r>
            <a:endParaRPr lang="ru-RU" sz="1800" dirty="0">
              <a:solidFill>
                <a:schemeClr val="bg1"/>
              </a:solidFill>
              <a:effectLst/>
              <a:ea typeface="Calibri" panose="020F0502020204030204" pitchFamily="34" charset="0"/>
              <a:cs typeface="Times New Roman" panose="02020603050405020304" pitchFamily="18" charset="0"/>
            </a:endParaRPr>
          </a:p>
          <a:p>
            <a:pPr marL="90488" lvl="0" indent="0">
              <a:lnSpc>
                <a:spcPct val="107000"/>
              </a:lnSpc>
              <a:spcAft>
                <a:spcPts val="800"/>
              </a:spcAft>
              <a:buSzPts val="1000"/>
              <a:buNone/>
              <a:tabLst>
                <a:tab pos="457200" algn="l"/>
              </a:tabLst>
            </a:pPr>
            <a:r>
              <a:rPr lang="ru-RU" sz="1800" b="1" dirty="0">
                <a:solidFill>
                  <a:schemeClr val="bg1"/>
                </a:solidFill>
                <a:effectLst/>
                <a:ea typeface="Times New Roman" panose="02020603050405020304" pitchFamily="18" charset="0"/>
                <a:cs typeface="Times New Roman" panose="02020603050405020304" pitchFamily="18" charset="0"/>
              </a:rPr>
              <a:t>Достоверность результата </a:t>
            </a:r>
            <a:r>
              <a:rPr lang="ru-RU" sz="1800" dirty="0">
                <a:solidFill>
                  <a:schemeClr val="bg1"/>
                </a:solidFill>
                <a:effectLst/>
                <a:ea typeface="Times New Roman" panose="02020603050405020304" pitchFamily="18" charset="0"/>
                <a:cs typeface="Times New Roman" panose="02020603050405020304" pitchFamily="18" charset="0"/>
              </a:rPr>
              <a:t>объединяет и то, и другое, плюс добавляет прослеживаемость, отсутствие систематических ошибок и независимые подтверждения.</a:t>
            </a:r>
            <a:endParaRPr lang="ru-RU" sz="1800" dirty="0">
              <a:solidFill>
                <a:schemeClr val="bg1"/>
              </a:solidFill>
              <a:effectLst/>
              <a:ea typeface="Calibri" panose="020F0502020204030204" pitchFamily="34" charset="0"/>
              <a:cs typeface="Times New Roman" panose="02020603050405020304" pitchFamily="18" charset="0"/>
            </a:endParaRPr>
          </a:p>
          <a:p>
            <a:endParaRPr lang="ru-RU" dirty="0"/>
          </a:p>
        </p:txBody>
      </p:sp>
      <p:sp>
        <p:nvSpPr>
          <p:cNvPr id="4" name="Заголовок 1">
            <a:extLst>
              <a:ext uri="{FF2B5EF4-FFF2-40B4-BE49-F238E27FC236}">
                <a16:creationId xmlns:a16="http://schemas.microsoft.com/office/drawing/2014/main" id="{BC8976EF-A256-CF3D-3955-455691FC04C0}"/>
              </a:ext>
            </a:extLst>
          </p:cNvPr>
          <p:cNvSpPr txBox="1">
            <a:spLocks noGrp="1"/>
          </p:cNvSpPr>
          <p:nvPr>
            <p:ph type="title"/>
          </p:nvPr>
        </p:nvSpPr>
        <p:spPr>
          <a:xfrm>
            <a:off x="457200" y="274638"/>
            <a:ext cx="8229600" cy="1143000"/>
          </a:xfrm>
          <a:prstGeom prst="rect">
            <a:avLst/>
          </a:prstGeom>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br>
              <a:rPr lang="ru-RU" sz="2800" dirty="0"/>
            </a:br>
            <a:r>
              <a:rPr lang="ru-RU" sz="2800" dirty="0"/>
              <a:t>Достоверность — основа доверия к лаборатории</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endParaRPr lang="ru-RU" sz="2800" dirty="0"/>
          </a:p>
        </p:txBody>
      </p:sp>
    </p:spTree>
    <p:extLst>
      <p:ext uri="{BB962C8B-B14F-4D97-AF65-F5344CB8AC3E}">
        <p14:creationId xmlns:p14="http://schemas.microsoft.com/office/powerpoint/2010/main" val="567359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74E75CB-E93B-5796-BD80-38E5F7C4BA40}"/>
              </a:ext>
            </a:extLst>
          </p:cNvPr>
          <p:cNvSpPr>
            <a:spLocks noGrp="1"/>
          </p:cNvSpPr>
          <p:nvPr>
            <p:ph idx="1"/>
          </p:nvPr>
        </p:nvSpPr>
        <p:spPr>
          <a:xfrm>
            <a:off x="457200" y="1844824"/>
            <a:ext cx="8229600" cy="4464536"/>
          </a:xfrm>
        </p:spPr>
        <p:txBody>
          <a:bodyPr>
            <a:normAutofit fontScale="92500" lnSpcReduction="20000"/>
          </a:bodyPr>
          <a:lstStyle/>
          <a:p>
            <a:pPr marL="137160" indent="0">
              <a:lnSpc>
                <a:spcPct val="107000"/>
              </a:lnSpc>
              <a:spcAft>
                <a:spcPts val="800"/>
              </a:spcAft>
              <a:buNone/>
            </a:pPr>
            <a:r>
              <a:rPr lang="ru-RU" sz="26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38100" dist="38100" dir="2700000" algn="tl">
                    <a:srgbClr val="000000">
                      <a:alpha val="43137"/>
                    </a:srgbClr>
                  </a:outerShdw>
                </a:effectLst>
                <a:latin typeface="+mj-lt"/>
                <a:ea typeface="+mj-ea"/>
                <a:cs typeface="+mj-cs"/>
              </a:rPr>
              <a:t>Понятие и нормативная основа</a:t>
            </a:r>
          </a:p>
          <a:p>
            <a:pPr marL="137160" indent="0">
              <a:lnSpc>
                <a:spcPct val="107000"/>
              </a:lnSpc>
              <a:spcAft>
                <a:spcPts val="800"/>
              </a:spcAft>
              <a:buNone/>
            </a:pPr>
            <a:r>
              <a:rPr lang="ru-RU" sz="1800" dirty="0">
                <a:solidFill>
                  <a:srgbClr val="000000"/>
                </a:solidFill>
                <a:effectLst/>
                <a:ea typeface="Times New Roman" panose="02020603050405020304" pitchFamily="18" charset="0"/>
                <a:cs typeface="Times New Roman" panose="02020603050405020304" pitchFamily="18" charset="0"/>
              </a:rPr>
              <a:t>Мониторинг достоверности результатов (МДР) — это систематическая деятельность лаборатории по подтверждению того, что получаемые результаты испытаний, измерений и калибровок соответствуют установленным требованиям по точности, прецизионности и правильности. В международной и национальной практике этот процесс закреплён в:</a:t>
            </a:r>
            <a:endParaRPr lang="ru-RU" sz="1800" dirty="0">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600" dirty="0">
                <a:solidFill>
                  <a:srgbClr val="000000"/>
                </a:solidFill>
                <a:effectLst/>
                <a:ea typeface="Times New Roman" panose="02020603050405020304" pitchFamily="18" charset="0"/>
                <a:cs typeface="Times New Roman" panose="02020603050405020304" pitchFamily="18" charset="0"/>
              </a:rPr>
              <a:t>ISO/IEC 17025:2017 / ГОСТ ISO/IEC 17025-2019, п. 7.7 «Обеспечение достоверности результатов»;</a:t>
            </a:r>
            <a:endParaRPr lang="ru-RU" sz="1600" dirty="0">
              <a:solidFill>
                <a:srgbClr val="000000"/>
              </a:solidFill>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600" dirty="0">
                <a:solidFill>
                  <a:srgbClr val="000000"/>
                </a:solidFill>
                <a:effectLst/>
                <a:ea typeface="Times New Roman" panose="02020603050405020304" pitchFamily="18" charset="0"/>
                <a:cs typeface="Times New Roman" panose="02020603050405020304" pitchFamily="18" charset="0"/>
              </a:rPr>
              <a:t>ISO 9001:2015 (п. 7.1.5 «Ресурсы для мониторинга и измерений», п. 9.1 «Мониторинг, измерение, анализ и оценка»);</a:t>
            </a:r>
            <a:endParaRPr lang="ru-RU" sz="1600" dirty="0">
              <a:solidFill>
                <a:srgbClr val="000000"/>
              </a:solidFill>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600" dirty="0">
                <a:solidFill>
                  <a:srgbClr val="000000"/>
                </a:solidFill>
                <a:effectLst/>
                <a:ea typeface="Times New Roman" panose="02020603050405020304" pitchFamily="18" charset="0"/>
                <a:cs typeface="Times New Roman" panose="02020603050405020304" pitchFamily="18" charset="0"/>
              </a:rPr>
              <a:t>OECD GLP (принципы надлежащей лабораторной практики);</a:t>
            </a:r>
            <a:endParaRPr lang="ru-RU" sz="1600" dirty="0">
              <a:solidFill>
                <a:srgbClr val="000000"/>
              </a:solidFill>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600" dirty="0">
                <a:solidFill>
                  <a:srgbClr val="000000"/>
                </a:solidFill>
                <a:effectLst/>
                <a:ea typeface="Times New Roman" panose="02020603050405020304" pitchFamily="18" charset="0"/>
                <a:cs typeface="Times New Roman" panose="02020603050405020304" pitchFamily="18" charset="0"/>
              </a:rPr>
              <a:t>отраслевых руководствах (ILAC-G8, ILAC-P10, EA-4/02, документы </a:t>
            </a:r>
            <a:r>
              <a:rPr lang="ru-RU" sz="1600" dirty="0" err="1">
                <a:solidFill>
                  <a:srgbClr val="000000"/>
                </a:solidFill>
                <a:effectLst/>
                <a:ea typeface="Times New Roman" panose="02020603050405020304" pitchFamily="18" charset="0"/>
                <a:cs typeface="Times New Roman" panose="02020603050405020304" pitchFamily="18" charset="0"/>
              </a:rPr>
              <a:t>Росаккредитации</a:t>
            </a:r>
            <a:r>
              <a:rPr lang="ru-RU" sz="1600" dirty="0">
                <a:solidFill>
                  <a:srgbClr val="000000"/>
                </a:solidFill>
                <a:effectLst/>
                <a:ea typeface="Times New Roman" panose="02020603050405020304" pitchFamily="18" charset="0"/>
                <a:cs typeface="Times New Roman" panose="02020603050405020304" pitchFamily="18" charset="0"/>
              </a:rPr>
              <a:t>).</a:t>
            </a:r>
            <a:endParaRPr lang="ru-RU" sz="1600" dirty="0">
              <a:solidFill>
                <a:srgbClr val="000000"/>
              </a:solidFill>
              <a:effectLst/>
              <a:ea typeface="Calibri" panose="020F0502020204030204" pitchFamily="34" charset="0"/>
              <a:cs typeface="Times New Roman" panose="02020603050405020304" pitchFamily="18" charset="0"/>
            </a:endParaRPr>
          </a:p>
          <a:p>
            <a:r>
              <a:rPr lang="ru-RU" sz="1600" dirty="0">
                <a:solidFill>
                  <a:srgbClr val="000000"/>
                </a:solidFill>
                <a:effectLst/>
                <a:ea typeface="Times New Roman" panose="02020603050405020304" pitchFamily="18" charset="0"/>
              </a:rPr>
              <a:t>В ГОСТ ISO/IEC 17025-2019 п. 7.7 прямо требует, чтобы лаборатория имела процедуру мониторинга достоверности результатов и планировала и анализировала результаты такого мониторинга, включая применение статистических методов</a:t>
            </a:r>
            <a:endParaRPr lang="ru-RU" dirty="0"/>
          </a:p>
        </p:txBody>
      </p:sp>
      <p:sp>
        <p:nvSpPr>
          <p:cNvPr id="4" name="Заголовок 1">
            <a:extLst>
              <a:ext uri="{FF2B5EF4-FFF2-40B4-BE49-F238E27FC236}">
                <a16:creationId xmlns:a16="http://schemas.microsoft.com/office/drawing/2014/main" id="{72665464-89F6-EDFE-2322-9E8A8ECC71BD}"/>
              </a:ext>
            </a:extLst>
          </p:cNvPr>
          <p:cNvSpPr txBox="1">
            <a:spLocks noGrp="1"/>
          </p:cNvSpPr>
          <p:nvPr>
            <p:ph type="title"/>
          </p:nvPr>
        </p:nvSpPr>
        <p:spPr>
          <a:xfrm>
            <a:off x="457200" y="274638"/>
            <a:ext cx="8229600" cy="1642194"/>
          </a:xfrm>
          <a:prstGeom prst="rect">
            <a:avLst/>
          </a:prstGeom>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br>
              <a:rPr lang="ru-RU" sz="2800" dirty="0"/>
            </a:br>
            <a:br>
              <a:rPr lang="ru-RU" sz="2800" dirty="0"/>
            </a:br>
            <a:r>
              <a:rPr lang="ru-RU" sz="2800" dirty="0"/>
              <a:t>Роль и место мониторинга достоверности результатов лабораторной деятельности в системе менеджмента лаборатории</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br>
              <a:rPr lang="ru-RU" sz="2800" dirty="0"/>
            </a:br>
            <a:br>
              <a:rPr lang="ru-RU" sz="1800" dirty="0">
                <a:effectLst/>
                <a:latin typeface="Calibri" panose="020F0502020204030204" pitchFamily="34" charset="0"/>
                <a:ea typeface="Calibri" panose="020F0502020204030204" pitchFamily="34" charset="0"/>
                <a:cs typeface="Times New Roman" panose="02020603050405020304" pitchFamily="18" charset="0"/>
              </a:rPr>
            </a:br>
            <a:endParaRPr lang="ru-RU" sz="2800" dirty="0"/>
          </a:p>
        </p:txBody>
      </p:sp>
    </p:spTree>
    <p:extLst>
      <p:ext uri="{BB962C8B-B14F-4D97-AF65-F5344CB8AC3E}">
        <p14:creationId xmlns:p14="http://schemas.microsoft.com/office/powerpoint/2010/main" val="2773001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3C18201-CC39-351E-2E05-68F5EAD9BDC2}"/>
              </a:ext>
            </a:extLst>
          </p:cNvPr>
          <p:cNvSpPr>
            <a:spLocks noGrp="1"/>
          </p:cNvSpPr>
          <p:nvPr>
            <p:ph idx="1"/>
          </p:nvPr>
        </p:nvSpPr>
        <p:spPr>
          <a:xfrm>
            <a:off x="457200" y="1052736"/>
            <a:ext cx="8229600" cy="5256624"/>
          </a:xfrm>
        </p:spPr>
        <p:txBody>
          <a:bodyPr/>
          <a:lstStyle/>
          <a:p>
            <a:pPr marL="137160" indent="0">
              <a:spcAft>
                <a:spcPts val="800"/>
              </a:spcAft>
              <a:buNone/>
            </a:pPr>
            <a:r>
              <a:rPr lang="ru-RU"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Мониторинг достоверности результатов не является изолированной процедурой — он встроен в операционные процессы (раздел 7 ГОСТ ISO/IEC 17025-2019) и одновременно связан с системой менеджмента (раздел 8).</a:t>
            </a:r>
            <a:r>
              <a:rPr lang="ru-RU" altLang="ru-RU" sz="16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p>
          <a:p>
            <a:pPr marL="137160" indent="0">
              <a:lnSpc>
                <a:spcPct val="107000"/>
              </a:lnSpc>
              <a:spcAft>
                <a:spcPts val="800"/>
              </a:spcAft>
              <a:buNone/>
            </a:pPr>
            <a:r>
              <a:rPr lang="ru-RU" altLang="ru-RU" sz="1600" dirty="0">
                <a:solidFill>
                  <a:srgbClr val="000000"/>
                </a:solidFill>
                <a:cs typeface="Times New Roman" panose="02020603050405020304" pitchFamily="18" charset="0"/>
              </a:rPr>
              <a:t>Уровни интеграции:</a:t>
            </a:r>
          </a:p>
          <a:p>
            <a:pPr marL="137160" indent="0">
              <a:lnSpc>
                <a:spcPct val="107000"/>
              </a:lnSpc>
              <a:spcAft>
                <a:spcPts val="800"/>
              </a:spcAft>
              <a:buNone/>
            </a:pP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marL="137160" indent="0">
              <a:buNone/>
            </a:pPr>
            <a:endParaRPr lang="ru-RU" dirty="0"/>
          </a:p>
        </p:txBody>
      </p:sp>
      <p:graphicFrame>
        <p:nvGraphicFramePr>
          <p:cNvPr id="7" name="Таблица 6">
            <a:extLst>
              <a:ext uri="{FF2B5EF4-FFF2-40B4-BE49-F238E27FC236}">
                <a16:creationId xmlns:a16="http://schemas.microsoft.com/office/drawing/2014/main" id="{F19AAD3A-A2E5-EEBC-6093-D97F5A0B67EC}"/>
              </a:ext>
            </a:extLst>
          </p:cNvPr>
          <p:cNvGraphicFramePr>
            <a:graphicFrameLocks noGrp="1"/>
          </p:cNvGraphicFramePr>
          <p:nvPr>
            <p:extLst>
              <p:ext uri="{D42A27DB-BD31-4B8C-83A1-F6EECF244321}">
                <p14:modId xmlns:p14="http://schemas.microsoft.com/office/powerpoint/2010/main" val="2114132867"/>
              </p:ext>
            </p:extLst>
          </p:nvPr>
        </p:nvGraphicFramePr>
        <p:xfrm>
          <a:off x="683568" y="2348881"/>
          <a:ext cx="7909596" cy="3917381"/>
        </p:xfrm>
        <a:graphic>
          <a:graphicData uri="http://schemas.openxmlformats.org/drawingml/2006/table">
            <a:tbl>
              <a:tblPr firstRow="1" firstCol="1" bandRow="1">
                <a:tableStyleId>{5C22544A-7EE6-4342-B048-85BDC9FD1C3A}</a:tableStyleId>
              </a:tblPr>
              <a:tblGrid>
                <a:gridCol w="3954798">
                  <a:extLst>
                    <a:ext uri="{9D8B030D-6E8A-4147-A177-3AD203B41FA5}">
                      <a16:colId xmlns:a16="http://schemas.microsoft.com/office/drawing/2014/main" val="3721858735"/>
                    </a:ext>
                  </a:extLst>
                </a:gridCol>
                <a:gridCol w="3954798">
                  <a:extLst>
                    <a:ext uri="{9D8B030D-6E8A-4147-A177-3AD203B41FA5}">
                      <a16:colId xmlns:a16="http://schemas.microsoft.com/office/drawing/2014/main" val="2047814459"/>
                    </a:ext>
                  </a:extLst>
                </a:gridCol>
              </a:tblGrid>
              <a:tr h="274079">
                <a:tc>
                  <a:txBody>
                    <a:bodyPr/>
                    <a:lstStyle/>
                    <a:p>
                      <a:pPr>
                        <a:lnSpc>
                          <a:spcPct val="107000"/>
                        </a:lnSpc>
                        <a:spcAft>
                          <a:spcPts val="800"/>
                        </a:spcAft>
                      </a:pPr>
                      <a:r>
                        <a:rPr lang="ru-RU" sz="1400" dirty="0">
                          <a:effectLst/>
                        </a:rPr>
                        <a:t>Уровень СМК</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57150" marB="57150" anchor="ctr"/>
                </a:tc>
                <a:tc>
                  <a:txBody>
                    <a:bodyPr/>
                    <a:lstStyle/>
                    <a:p>
                      <a:pPr>
                        <a:lnSpc>
                          <a:spcPct val="107000"/>
                        </a:lnSpc>
                        <a:spcAft>
                          <a:spcPts val="800"/>
                        </a:spcAft>
                      </a:pPr>
                      <a:r>
                        <a:rPr lang="ru-RU" sz="1400">
                          <a:effectLst/>
                        </a:rPr>
                        <a:t>Связь с МДР</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57150" marB="57150" anchor="ctr"/>
                </a:tc>
                <a:extLst>
                  <a:ext uri="{0D108BD9-81ED-4DB2-BD59-A6C34878D82A}">
                    <a16:rowId xmlns:a16="http://schemas.microsoft.com/office/drawing/2014/main" val="588368217"/>
                  </a:ext>
                </a:extLst>
              </a:tr>
              <a:tr h="462909">
                <a:tc>
                  <a:txBody>
                    <a:bodyPr/>
                    <a:lstStyle/>
                    <a:p>
                      <a:pPr>
                        <a:lnSpc>
                          <a:spcPct val="107000"/>
                        </a:lnSpc>
                        <a:spcAft>
                          <a:spcPts val="800"/>
                        </a:spcAft>
                      </a:pPr>
                      <a:r>
                        <a:rPr lang="ru-RU" sz="1400" dirty="0">
                          <a:effectLst/>
                        </a:rPr>
                        <a:t>Стратегическое управление</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57150" marB="57150" anchor="ctr"/>
                </a:tc>
                <a:tc>
                  <a:txBody>
                    <a:bodyPr/>
                    <a:lstStyle/>
                    <a:p>
                      <a:pPr>
                        <a:lnSpc>
                          <a:spcPct val="107000"/>
                        </a:lnSpc>
                        <a:spcAft>
                          <a:spcPts val="800"/>
                        </a:spcAft>
                      </a:pPr>
                      <a:r>
                        <a:rPr lang="ru-RU" sz="1400">
                          <a:effectLst/>
                        </a:rPr>
                        <a:t>Политика и цели в области качества (п. 8.2) — обеспечение достоверности как одна из целей</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57150" marB="57150" anchor="ctr"/>
                </a:tc>
                <a:extLst>
                  <a:ext uri="{0D108BD9-81ED-4DB2-BD59-A6C34878D82A}">
                    <a16:rowId xmlns:a16="http://schemas.microsoft.com/office/drawing/2014/main" val="562460113"/>
                  </a:ext>
                </a:extLst>
              </a:tr>
              <a:tr h="462909">
                <a:tc>
                  <a:txBody>
                    <a:bodyPr/>
                    <a:lstStyle/>
                    <a:p>
                      <a:pPr>
                        <a:lnSpc>
                          <a:spcPct val="107000"/>
                        </a:lnSpc>
                        <a:spcAft>
                          <a:spcPts val="800"/>
                        </a:spcAft>
                      </a:pPr>
                      <a:r>
                        <a:rPr lang="ru-RU" sz="1400">
                          <a:effectLst/>
                        </a:rPr>
                        <a:t>Управление рисками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57150" marB="57150" anchor="ctr"/>
                </a:tc>
                <a:tc>
                  <a:txBody>
                    <a:bodyPr/>
                    <a:lstStyle/>
                    <a:p>
                      <a:pPr>
                        <a:lnSpc>
                          <a:spcPct val="107000"/>
                        </a:lnSpc>
                        <a:spcAft>
                          <a:spcPts val="800"/>
                        </a:spcAft>
                      </a:pPr>
                      <a:r>
                        <a:rPr lang="ru-RU" sz="1400">
                          <a:effectLst/>
                        </a:rPr>
                        <a:t>п. 8.5 — МДР выявляет риски недостоверных результатов и служит мерой их снижения</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57150" marB="57150" anchor="ctr"/>
                </a:tc>
                <a:extLst>
                  <a:ext uri="{0D108BD9-81ED-4DB2-BD59-A6C34878D82A}">
                    <a16:rowId xmlns:a16="http://schemas.microsoft.com/office/drawing/2014/main" val="617917903"/>
                  </a:ext>
                </a:extLst>
              </a:tr>
              <a:tr h="462909">
                <a:tc>
                  <a:txBody>
                    <a:bodyPr/>
                    <a:lstStyle/>
                    <a:p>
                      <a:pPr>
                        <a:lnSpc>
                          <a:spcPct val="107000"/>
                        </a:lnSpc>
                        <a:spcAft>
                          <a:spcPts val="800"/>
                        </a:spcAft>
                      </a:pPr>
                      <a:r>
                        <a:rPr lang="ru-RU" sz="1400">
                          <a:effectLst/>
                        </a:rPr>
                        <a:t>Операционные процессы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57150" marB="57150" anchor="ctr"/>
                </a:tc>
                <a:tc>
                  <a:txBody>
                    <a:bodyPr/>
                    <a:lstStyle/>
                    <a:p>
                      <a:pPr>
                        <a:lnSpc>
                          <a:spcPct val="107000"/>
                        </a:lnSpc>
                        <a:spcAft>
                          <a:spcPts val="800"/>
                        </a:spcAft>
                      </a:pPr>
                      <a:r>
                        <a:rPr lang="ru-RU" sz="1400">
                          <a:effectLst/>
                        </a:rPr>
                        <a:t>п. 7.7 — планирование, выполнение, анализ МДР</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57150" marB="57150" anchor="ctr"/>
                </a:tc>
                <a:extLst>
                  <a:ext uri="{0D108BD9-81ED-4DB2-BD59-A6C34878D82A}">
                    <a16:rowId xmlns:a16="http://schemas.microsoft.com/office/drawing/2014/main" val="221469646"/>
                  </a:ext>
                </a:extLst>
              </a:tr>
              <a:tr h="462909">
                <a:tc>
                  <a:txBody>
                    <a:bodyPr/>
                    <a:lstStyle/>
                    <a:p>
                      <a:pPr>
                        <a:lnSpc>
                          <a:spcPct val="107000"/>
                        </a:lnSpc>
                        <a:spcAft>
                          <a:spcPts val="800"/>
                        </a:spcAft>
                      </a:pPr>
                      <a:r>
                        <a:rPr lang="ru-RU" sz="1400">
                          <a:effectLst/>
                        </a:rPr>
                        <a:t>Управление ресурсами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57150" marB="57150" anchor="ctr"/>
                </a:tc>
                <a:tc>
                  <a:txBody>
                    <a:bodyPr/>
                    <a:lstStyle/>
                    <a:p>
                      <a:pPr>
                        <a:lnSpc>
                          <a:spcPct val="107000"/>
                        </a:lnSpc>
                        <a:spcAft>
                          <a:spcPts val="800"/>
                        </a:spcAft>
                      </a:pPr>
                      <a:r>
                        <a:rPr lang="ru-RU" sz="1400">
                          <a:effectLst/>
                        </a:rPr>
                        <a:t>п. 6.2–6.5 — персонал, помещения, оборудование, прослеживаемость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57150" marB="57150" anchor="ctr"/>
                </a:tc>
                <a:extLst>
                  <a:ext uri="{0D108BD9-81ED-4DB2-BD59-A6C34878D82A}">
                    <a16:rowId xmlns:a16="http://schemas.microsoft.com/office/drawing/2014/main" val="1951881125"/>
                  </a:ext>
                </a:extLst>
              </a:tr>
              <a:tr h="462909">
                <a:tc>
                  <a:txBody>
                    <a:bodyPr/>
                    <a:lstStyle/>
                    <a:p>
                      <a:pPr>
                        <a:lnSpc>
                          <a:spcPct val="107000"/>
                        </a:lnSpc>
                        <a:spcAft>
                          <a:spcPts val="800"/>
                        </a:spcAft>
                      </a:pPr>
                      <a:r>
                        <a:rPr lang="ru-RU" sz="1400">
                          <a:effectLst/>
                        </a:rPr>
                        <a:t>Оценка результативности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57150" marB="57150" anchor="ctr"/>
                </a:tc>
                <a:tc>
                  <a:txBody>
                    <a:bodyPr/>
                    <a:lstStyle/>
                    <a:p>
                      <a:pPr>
                        <a:lnSpc>
                          <a:spcPct val="107000"/>
                        </a:lnSpc>
                        <a:spcAft>
                          <a:spcPts val="800"/>
                        </a:spcAft>
                      </a:pPr>
                      <a:r>
                        <a:rPr lang="ru-RU" sz="1400">
                          <a:effectLst/>
                        </a:rPr>
                        <a:t>п. 8.6–8.9 — анализ данных МДР, внутренние аудиты, анализ со стороны руководства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57150" marB="57150" anchor="ctr"/>
                </a:tc>
                <a:extLst>
                  <a:ext uri="{0D108BD9-81ED-4DB2-BD59-A6C34878D82A}">
                    <a16:rowId xmlns:a16="http://schemas.microsoft.com/office/drawing/2014/main" val="1973450637"/>
                  </a:ext>
                </a:extLst>
              </a:tr>
              <a:tr h="651738">
                <a:tc>
                  <a:txBody>
                    <a:bodyPr/>
                    <a:lstStyle/>
                    <a:p>
                      <a:pPr>
                        <a:lnSpc>
                          <a:spcPct val="107000"/>
                        </a:lnSpc>
                        <a:spcAft>
                          <a:spcPts val="800"/>
                        </a:spcAft>
                      </a:pPr>
                      <a:r>
                        <a:rPr lang="ru-RU" sz="1400" dirty="0">
                          <a:effectLst/>
                        </a:rPr>
                        <a:t>Улучшение</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57150" marB="57150" anchor="ctr"/>
                </a:tc>
                <a:tc>
                  <a:txBody>
                    <a:bodyPr/>
                    <a:lstStyle/>
                    <a:p>
                      <a:pPr>
                        <a:lnSpc>
                          <a:spcPct val="107000"/>
                        </a:lnSpc>
                        <a:spcAft>
                          <a:spcPts val="800"/>
                        </a:spcAft>
                      </a:pPr>
                      <a:r>
                        <a:rPr lang="ru-RU" sz="1400" dirty="0">
                          <a:effectLst/>
                        </a:rPr>
                        <a:t>п. 8.7–8.8 — корректирующие действия по результатам МДР, несоответствующая работа (п. 7.10)</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57150" marB="57150" anchor="ctr"/>
                </a:tc>
                <a:extLst>
                  <a:ext uri="{0D108BD9-81ED-4DB2-BD59-A6C34878D82A}">
                    <a16:rowId xmlns:a16="http://schemas.microsoft.com/office/drawing/2014/main" val="2144300210"/>
                  </a:ext>
                </a:extLst>
              </a:tr>
            </a:tbl>
          </a:graphicData>
        </a:graphic>
      </p:graphicFrame>
      <p:sp>
        <p:nvSpPr>
          <p:cNvPr id="9" name="Заголовок 1">
            <a:extLst>
              <a:ext uri="{FF2B5EF4-FFF2-40B4-BE49-F238E27FC236}">
                <a16:creationId xmlns:a16="http://schemas.microsoft.com/office/drawing/2014/main" id="{A7F36CC6-164A-15F2-EEF5-B66DB118156C}"/>
              </a:ext>
            </a:extLst>
          </p:cNvPr>
          <p:cNvSpPr txBox="1">
            <a:spLocks noGrp="1"/>
          </p:cNvSpPr>
          <p:nvPr>
            <p:ph type="title"/>
          </p:nvPr>
        </p:nvSpPr>
        <p:spPr>
          <a:xfrm>
            <a:off x="523566" y="251460"/>
            <a:ext cx="8229600" cy="594360"/>
          </a:xfrm>
          <a:prstGeom prst="rect">
            <a:avLst/>
          </a:prstGeom>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br>
              <a:rPr lang="ru-RU" sz="2800" dirty="0"/>
            </a:br>
            <a:br>
              <a:rPr lang="ru-RU" sz="2800" dirty="0"/>
            </a:br>
            <a:r>
              <a:rPr lang="ru-RU" sz="2400" dirty="0"/>
              <a:t>Место МДР в системе менеджмента лаборатории</a:t>
            </a:r>
            <a:br>
              <a:rPr lang="ru-RU" sz="1800" b="1" dirty="0">
                <a:effectLst/>
                <a:latin typeface="Calibri" panose="020F0502020204030204" pitchFamily="34" charset="0"/>
                <a:ea typeface="Calibri" panose="020F0502020204030204" pitchFamily="34" charset="0"/>
                <a:cs typeface="Times New Roman" panose="02020603050405020304" pitchFamily="18" charset="0"/>
              </a:rPr>
            </a:br>
            <a:br>
              <a:rPr lang="ru-RU" sz="1800" dirty="0">
                <a:effectLst/>
                <a:latin typeface="Calibri" panose="020F0502020204030204" pitchFamily="34" charset="0"/>
                <a:ea typeface="Calibri" panose="020F0502020204030204" pitchFamily="34" charset="0"/>
                <a:cs typeface="Times New Roman" panose="02020603050405020304" pitchFamily="18" charset="0"/>
              </a:rPr>
            </a:br>
            <a:endParaRPr lang="ru-RU" sz="2800" dirty="0"/>
          </a:p>
        </p:txBody>
      </p:sp>
    </p:spTree>
    <p:extLst>
      <p:ext uri="{BB962C8B-B14F-4D97-AF65-F5344CB8AC3E}">
        <p14:creationId xmlns:p14="http://schemas.microsoft.com/office/powerpoint/2010/main" val="2496542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D6C3A4C-F9CB-2D5E-ED3D-26C5DDA8BBCA}"/>
              </a:ext>
            </a:extLst>
          </p:cNvPr>
          <p:cNvSpPr>
            <a:spLocks noGrp="1"/>
          </p:cNvSpPr>
          <p:nvPr>
            <p:ph idx="1"/>
          </p:nvPr>
        </p:nvSpPr>
        <p:spPr>
          <a:xfrm>
            <a:off x="457200" y="845820"/>
            <a:ext cx="8229600" cy="5463540"/>
          </a:xfrm>
        </p:spPr>
        <p:txBody>
          <a:bodyPr/>
          <a:lstStyle/>
          <a:p>
            <a:pPr marL="137160" indent="0">
              <a:lnSpc>
                <a:spcPct val="200000"/>
              </a:lnSpc>
              <a:spcAft>
                <a:spcPts val="800"/>
              </a:spcAft>
              <a:buNone/>
            </a:pPr>
            <a:r>
              <a:rPr lang="ru-RU" sz="1800" b="1" u="sng" dirty="0">
                <a:effectLst/>
                <a:ea typeface="Times New Roman" panose="02020603050405020304" pitchFamily="18" charset="0"/>
                <a:cs typeface="Times New Roman" panose="02020603050405020304" pitchFamily="18" charset="0"/>
              </a:rPr>
              <a:t>Роль МДР в системе менеджмента</a:t>
            </a:r>
            <a:endParaRPr lang="ru-RU" sz="1800" b="1" u="sng" dirty="0">
              <a:ea typeface="Times New Roman" panose="02020603050405020304" pitchFamily="18" charset="0"/>
              <a:cs typeface="Times New Roman" panose="02020603050405020304" pitchFamily="18" charset="0"/>
            </a:endParaRPr>
          </a:p>
          <a:p>
            <a:pPr marL="137160" indent="0">
              <a:spcAft>
                <a:spcPts val="800"/>
              </a:spcAft>
              <a:buNone/>
            </a:pPr>
            <a:r>
              <a:rPr lang="ru-RU" sz="1800" b="1" dirty="0">
                <a:effectLst/>
                <a:ea typeface="Times New Roman" panose="02020603050405020304" pitchFamily="18" charset="0"/>
                <a:cs typeface="Times New Roman" panose="02020603050405020304" pitchFamily="18" charset="0"/>
              </a:rPr>
              <a:t>3.1. Обеспечение достоверности результатов</a:t>
            </a:r>
          </a:p>
          <a:p>
            <a:pPr marL="137160" indent="0">
              <a:spcAft>
                <a:spcPts val="800"/>
              </a:spcAft>
              <a:buNone/>
            </a:pPr>
            <a:r>
              <a:rPr lang="ru-RU" sz="1800" b="1" dirty="0">
                <a:effectLst/>
                <a:ea typeface="Times New Roman" panose="02020603050405020304" pitchFamily="18" charset="0"/>
                <a:cs typeface="Times New Roman" panose="02020603050405020304" pitchFamily="18" charset="0"/>
              </a:rPr>
              <a:t>3.2. Подтверждение технической компетентности</a:t>
            </a:r>
            <a:endParaRPr lang="ru-RU" sz="1800" b="1" dirty="0">
              <a:effectLst/>
              <a:ea typeface="Calibri" panose="020F0502020204030204" pitchFamily="34" charset="0"/>
              <a:cs typeface="Times New Roman" panose="02020603050405020304" pitchFamily="18" charset="0"/>
            </a:endParaRPr>
          </a:p>
          <a:p>
            <a:pPr marL="137160" indent="0">
              <a:spcAft>
                <a:spcPts val="800"/>
              </a:spcAft>
              <a:buNone/>
            </a:pPr>
            <a:r>
              <a:rPr lang="ru-RU" sz="1800" b="1" dirty="0">
                <a:effectLst/>
                <a:ea typeface="Times New Roman" panose="02020603050405020304" pitchFamily="18" charset="0"/>
                <a:cs typeface="Times New Roman" panose="02020603050405020304" pitchFamily="18" charset="0"/>
              </a:rPr>
              <a:t>3.3. Раннее выявление тенденций и отклонений</a:t>
            </a:r>
            <a:endParaRPr lang="ru-RU" sz="1800" b="1" dirty="0">
              <a:effectLst/>
              <a:ea typeface="Calibri" panose="020F0502020204030204" pitchFamily="34" charset="0"/>
              <a:cs typeface="Times New Roman" panose="02020603050405020304" pitchFamily="18" charset="0"/>
            </a:endParaRPr>
          </a:p>
          <a:p>
            <a:pPr marL="137160" indent="0">
              <a:spcAft>
                <a:spcPts val="800"/>
              </a:spcAft>
              <a:buNone/>
            </a:pPr>
            <a:r>
              <a:rPr lang="ru-RU" sz="1800" b="1" dirty="0">
                <a:effectLst/>
                <a:ea typeface="Times New Roman" panose="02020603050405020304" pitchFamily="18" charset="0"/>
                <a:cs typeface="Times New Roman" panose="02020603050405020304" pitchFamily="18" charset="0"/>
              </a:rPr>
              <a:t>3.4. Основа для корректирующих действий</a:t>
            </a:r>
            <a:endParaRPr lang="ru-RU" sz="1800" b="1" dirty="0">
              <a:effectLst/>
              <a:ea typeface="Calibri" panose="020F0502020204030204" pitchFamily="34" charset="0"/>
              <a:cs typeface="Times New Roman" panose="02020603050405020304" pitchFamily="18" charset="0"/>
            </a:endParaRPr>
          </a:p>
          <a:p>
            <a:pPr marL="137160" indent="0">
              <a:spcAft>
                <a:spcPts val="800"/>
              </a:spcAft>
              <a:buNone/>
            </a:pPr>
            <a:r>
              <a:rPr lang="ru-RU" sz="1800" b="1" dirty="0">
                <a:effectLst/>
                <a:ea typeface="Times New Roman" panose="02020603050405020304" pitchFamily="18" charset="0"/>
                <a:cs typeface="Times New Roman" panose="02020603050405020304" pitchFamily="18" charset="0"/>
              </a:rPr>
              <a:t>3.5. Доказательство соответствия для аккредитации</a:t>
            </a:r>
            <a:endParaRPr lang="ru-RU" sz="1800" b="1" dirty="0">
              <a:effectLst/>
              <a:ea typeface="Calibri" panose="020F0502020204030204" pitchFamily="34" charset="0"/>
              <a:cs typeface="Times New Roman" panose="02020603050405020304" pitchFamily="18" charset="0"/>
            </a:endParaRPr>
          </a:p>
          <a:p>
            <a:pPr marL="137160" indent="0">
              <a:spcAft>
                <a:spcPts val="800"/>
              </a:spcAft>
              <a:buNone/>
            </a:pPr>
            <a:r>
              <a:rPr lang="ru-RU" sz="1800" b="1" dirty="0">
                <a:effectLst/>
                <a:ea typeface="Times New Roman" panose="02020603050405020304" pitchFamily="18" charset="0"/>
                <a:cs typeface="Times New Roman" panose="02020603050405020304" pitchFamily="18" charset="0"/>
              </a:rPr>
              <a:t>3.6. Повышение доверия заказчиков и заинтересованных сторон</a:t>
            </a:r>
            <a:endParaRPr lang="ru-RU" sz="1800" b="1" dirty="0">
              <a:effectLst/>
              <a:ea typeface="Calibri" panose="020F0502020204030204" pitchFamily="34" charset="0"/>
              <a:cs typeface="Times New Roman" panose="02020603050405020304" pitchFamily="18" charset="0"/>
            </a:endParaRPr>
          </a:p>
          <a:p>
            <a:pPr marL="137160" indent="0">
              <a:spcAft>
                <a:spcPts val="800"/>
              </a:spcAft>
              <a:buNone/>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137160" indent="0">
              <a:buNone/>
            </a:pPr>
            <a:r>
              <a:rPr lang="ru-RU" sz="2000" dirty="0">
                <a:solidFill>
                  <a:srgbClr val="FFFF00"/>
                </a:solidFill>
                <a:effectLst/>
                <a:latin typeface="Times New Roman" panose="02020603050405020304" pitchFamily="18" charset="0"/>
                <a:ea typeface="Times New Roman" panose="02020603050405020304" pitchFamily="18" charset="0"/>
              </a:rPr>
              <a:t>Таким образом, мониторинг достоверности — это </a:t>
            </a:r>
            <a:r>
              <a:rPr lang="ru-RU" sz="2000" b="1" dirty="0">
                <a:solidFill>
                  <a:srgbClr val="FFFF00"/>
                </a:solidFill>
                <a:effectLst/>
                <a:latin typeface="Times New Roman" panose="02020603050405020304" pitchFamily="18" charset="0"/>
                <a:ea typeface="Times New Roman" panose="02020603050405020304" pitchFamily="18" charset="0"/>
              </a:rPr>
              <a:t>инструмент обеспечения стабильности и доказательной базы</a:t>
            </a:r>
            <a:r>
              <a:rPr lang="ru-RU" sz="2000" dirty="0">
                <a:solidFill>
                  <a:srgbClr val="FFFF00"/>
                </a:solidFill>
                <a:effectLst/>
                <a:latin typeface="Times New Roman" panose="02020603050405020304" pitchFamily="18" charset="0"/>
                <a:ea typeface="Times New Roman" panose="02020603050405020304" pitchFamily="18" charset="0"/>
              </a:rPr>
              <a:t> для всей СМК</a:t>
            </a:r>
            <a:endParaRPr lang="ru-RU" sz="3200" dirty="0">
              <a:solidFill>
                <a:srgbClr val="FFFF00"/>
              </a:solidFill>
            </a:endParaRPr>
          </a:p>
        </p:txBody>
      </p:sp>
      <p:sp>
        <p:nvSpPr>
          <p:cNvPr id="4" name="Заголовок 1">
            <a:extLst>
              <a:ext uri="{FF2B5EF4-FFF2-40B4-BE49-F238E27FC236}">
                <a16:creationId xmlns:a16="http://schemas.microsoft.com/office/drawing/2014/main" id="{259E0FDC-7E52-3372-19AA-561F39725FC0}"/>
              </a:ext>
            </a:extLst>
          </p:cNvPr>
          <p:cNvSpPr txBox="1">
            <a:spLocks noGrp="1"/>
          </p:cNvSpPr>
          <p:nvPr>
            <p:ph type="title"/>
          </p:nvPr>
        </p:nvSpPr>
        <p:spPr>
          <a:xfrm>
            <a:off x="539552" y="251460"/>
            <a:ext cx="8229600" cy="594360"/>
          </a:xfrm>
          <a:prstGeom prst="rect">
            <a:avLst/>
          </a:prstGeom>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br>
              <a:rPr lang="ru-RU" sz="2800" dirty="0">
                <a:latin typeface="Arial" panose="020B0604020202020204" pitchFamily="34" charset="0"/>
                <a:cs typeface="Arial" panose="020B0604020202020204" pitchFamily="34" charset="0"/>
              </a:rPr>
            </a:br>
            <a:br>
              <a:rPr lang="ru-RU" sz="2800" dirty="0">
                <a:latin typeface="Arial" panose="020B0604020202020204" pitchFamily="34" charset="0"/>
                <a:cs typeface="Arial" panose="020B0604020202020204" pitchFamily="34" charset="0"/>
              </a:rPr>
            </a:br>
            <a:r>
              <a:rPr lang="ru-RU" sz="2400" dirty="0">
                <a:latin typeface="Arial" panose="020B0604020202020204" pitchFamily="34" charset="0"/>
                <a:cs typeface="Arial" panose="020B0604020202020204" pitchFamily="34" charset="0"/>
              </a:rPr>
              <a:t>Роль МДР в системе менеджмента</a:t>
            </a:r>
            <a:br>
              <a:rPr lang="ru-RU" sz="1800" dirty="0">
                <a:effectLst/>
                <a:latin typeface="Arial" panose="020B0604020202020204" pitchFamily="34" charset="0"/>
                <a:ea typeface="Calibri" panose="020F0502020204030204" pitchFamily="34" charset="0"/>
                <a:cs typeface="Arial" panose="020B0604020202020204" pitchFamily="34" charset="0"/>
              </a:rPr>
            </a:br>
            <a:br>
              <a:rPr lang="ru-RU" sz="1800" b="1" dirty="0">
                <a:effectLst/>
                <a:latin typeface="Arial" panose="020B0604020202020204" pitchFamily="34" charset="0"/>
                <a:ea typeface="Calibri" panose="020F0502020204030204" pitchFamily="34" charset="0"/>
                <a:cs typeface="Arial" panose="020B0604020202020204" pitchFamily="34" charset="0"/>
              </a:rPr>
            </a:br>
            <a:br>
              <a:rPr lang="ru-RU" sz="1800" dirty="0">
                <a:effectLst/>
                <a:latin typeface="Arial" panose="020B0604020202020204" pitchFamily="34" charset="0"/>
                <a:ea typeface="Calibri" panose="020F0502020204030204" pitchFamily="34" charset="0"/>
                <a:cs typeface="Arial" panose="020B0604020202020204" pitchFamily="34" charset="0"/>
              </a:rPr>
            </a:br>
            <a:endParaRPr lang="ru-RU"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0866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4B36AE3-1F7D-B380-C1BB-0BAF7EA8048A}"/>
              </a:ext>
            </a:extLst>
          </p:cNvPr>
          <p:cNvSpPr>
            <a:spLocks noGrp="1"/>
          </p:cNvSpPr>
          <p:nvPr>
            <p:ph idx="1"/>
          </p:nvPr>
        </p:nvSpPr>
        <p:spPr>
          <a:xfrm>
            <a:off x="652736" y="1124744"/>
            <a:ext cx="8003232" cy="5265712"/>
          </a:xfrm>
        </p:spPr>
        <p:txBody>
          <a:bodyPr>
            <a:normAutofit fontScale="85000" lnSpcReduction="20000"/>
          </a:bodyPr>
          <a:lstStyle/>
          <a:p>
            <a:r>
              <a:rPr lang="ru-RU" sz="1900" b="1" dirty="0">
                <a:effectLst/>
                <a:latin typeface="Times New Roman" panose="02020603050405020304" pitchFamily="18" charset="0"/>
                <a:ea typeface="Times New Roman" panose="02020603050405020304" pitchFamily="18" charset="0"/>
              </a:rPr>
              <a:t>Внутренний контроль качества</a:t>
            </a:r>
          </a:p>
          <a:p>
            <a:pPr marL="342900" lvl="0" indent="-342900">
              <a:lnSpc>
                <a:spcPct val="107000"/>
              </a:lnSpc>
              <a:spcAft>
                <a:spcPts val="800"/>
              </a:spcAft>
              <a:buSzPts val="1000"/>
              <a:buFont typeface="Symbol" panose="05050102010706020507" pitchFamily="18" charset="2"/>
              <a:buChar char=""/>
              <a:tabLst>
                <a:tab pos="457200" algn="l"/>
              </a:tabLst>
            </a:pPr>
            <a:r>
              <a:rPr lang="ru-RU" sz="1400" dirty="0">
                <a:solidFill>
                  <a:srgbClr val="000000"/>
                </a:solidFill>
                <a:effectLst/>
                <a:ea typeface="Times New Roman" panose="02020603050405020304" pitchFamily="18" charset="0"/>
                <a:cs typeface="Times New Roman" panose="02020603050405020304" pitchFamily="18" charset="0"/>
              </a:rPr>
              <a:t>Контроль стабильности с помощью контрольных карт (</a:t>
            </a:r>
            <a:r>
              <a:rPr lang="ru-RU" sz="1400" dirty="0" err="1">
                <a:solidFill>
                  <a:srgbClr val="000000"/>
                </a:solidFill>
                <a:effectLst/>
                <a:ea typeface="Times New Roman" panose="02020603050405020304" pitchFamily="18" charset="0"/>
                <a:cs typeface="Times New Roman" panose="02020603050405020304" pitchFamily="18" charset="0"/>
              </a:rPr>
              <a:t>Шухарта</a:t>
            </a:r>
            <a:r>
              <a:rPr lang="ru-RU" sz="1400" dirty="0">
                <a:solidFill>
                  <a:srgbClr val="000000"/>
                </a:solidFill>
                <a:effectLst/>
                <a:ea typeface="Times New Roman" panose="02020603050405020304" pitchFamily="18" charset="0"/>
                <a:cs typeface="Times New Roman" panose="02020603050405020304" pitchFamily="18" charset="0"/>
              </a:rPr>
              <a:t>, кумулятивных сумм);</a:t>
            </a:r>
            <a:endParaRPr lang="ru-RU" sz="1400" dirty="0">
              <a:solidFill>
                <a:srgbClr val="000000"/>
              </a:solidFill>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400" dirty="0">
                <a:solidFill>
                  <a:srgbClr val="000000"/>
                </a:solidFill>
                <a:effectLst/>
                <a:ea typeface="Times New Roman" panose="02020603050405020304" pitchFamily="18" charset="0"/>
                <a:cs typeface="Times New Roman" panose="02020603050405020304" pitchFamily="18" charset="0"/>
              </a:rPr>
              <a:t>Повторные испытания (дублирование) одной пробы;</a:t>
            </a:r>
            <a:endParaRPr lang="ru-RU" sz="1400" dirty="0">
              <a:solidFill>
                <a:srgbClr val="000000"/>
              </a:solidFill>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400" dirty="0">
                <a:solidFill>
                  <a:srgbClr val="000000"/>
                </a:solidFill>
                <a:effectLst/>
                <a:ea typeface="Times New Roman" panose="02020603050405020304" pitchFamily="18" charset="0"/>
                <a:cs typeface="Times New Roman" panose="02020603050405020304" pitchFamily="18" charset="0"/>
              </a:rPr>
              <a:t>Контрольные образцы (стандартные образцы, СОП, аттестованные смеси);</a:t>
            </a:r>
            <a:endParaRPr lang="ru-RU" sz="1400" dirty="0">
              <a:solidFill>
                <a:srgbClr val="000000"/>
              </a:solidFill>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400" dirty="0">
                <a:solidFill>
                  <a:srgbClr val="000000"/>
                </a:solidFill>
                <a:effectLst/>
                <a:ea typeface="Times New Roman" panose="02020603050405020304" pitchFamily="18" charset="0"/>
                <a:cs typeface="Times New Roman" panose="02020603050405020304" pitchFamily="18" charset="0"/>
              </a:rPr>
              <a:t>Испытания разными методами;</a:t>
            </a:r>
            <a:endParaRPr lang="ru-RU" sz="1400" dirty="0">
              <a:solidFill>
                <a:srgbClr val="000000"/>
              </a:solidFill>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400" dirty="0">
                <a:solidFill>
                  <a:srgbClr val="000000"/>
                </a:solidFill>
                <a:effectLst/>
                <a:ea typeface="Times New Roman" panose="02020603050405020304" pitchFamily="18" charset="0"/>
                <a:cs typeface="Times New Roman" panose="02020603050405020304" pitchFamily="18" charset="0"/>
              </a:rPr>
              <a:t>Испытания разными операторами;</a:t>
            </a:r>
            <a:endParaRPr lang="ru-RU" sz="1400" dirty="0">
              <a:solidFill>
                <a:srgbClr val="000000"/>
              </a:solidFill>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400" dirty="0">
                <a:solidFill>
                  <a:srgbClr val="000000"/>
                </a:solidFill>
                <a:effectLst/>
                <a:ea typeface="Times New Roman" panose="02020603050405020304" pitchFamily="18" charset="0"/>
                <a:cs typeface="Times New Roman" panose="02020603050405020304" pitchFamily="18" charset="0"/>
              </a:rPr>
              <a:t>Испытания на разных единицах оборудования;</a:t>
            </a:r>
            <a:endParaRPr lang="ru-RU" sz="1400" dirty="0">
              <a:solidFill>
                <a:srgbClr val="000000"/>
              </a:solidFill>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400" dirty="0">
                <a:solidFill>
                  <a:srgbClr val="000000"/>
                </a:solidFill>
                <a:effectLst/>
                <a:ea typeface="Times New Roman" panose="02020603050405020304" pitchFamily="18" charset="0"/>
                <a:cs typeface="Times New Roman" panose="02020603050405020304" pitchFamily="18" charset="0"/>
              </a:rPr>
              <a:t>Сличения внутри лаборатории (между филиалами, отделами).</a:t>
            </a:r>
            <a:endParaRPr lang="ru-RU" sz="1400" dirty="0">
              <a:solidFill>
                <a:srgbClr val="000000"/>
              </a:solidFill>
              <a:effectLst/>
              <a:ea typeface="Calibri" panose="020F0502020204030204" pitchFamily="34" charset="0"/>
              <a:cs typeface="Times New Roman" panose="02020603050405020304" pitchFamily="18" charset="0"/>
            </a:endParaRPr>
          </a:p>
          <a:p>
            <a:r>
              <a:rPr lang="ru-RU" sz="1900" b="1" dirty="0">
                <a:effectLst/>
                <a:latin typeface="Times New Roman" panose="02020603050405020304" pitchFamily="18" charset="0"/>
                <a:ea typeface="Times New Roman" panose="02020603050405020304" pitchFamily="18" charset="0"/>
              </a:rPr>
              <a:t>Внешний контроль качества</a:t>
            </a:r>
          </a:p>
          <a:p>
            <a:pPr marL="342900" lvl="0" indent="-342900">
              <a:lnSpc>
                <a:spcPct val="120000"/>
              </a:lnSpc>
              <a:spcAft>
                <a:spcPts val="800"/>
              </a:spcAft>
              <a:buSzPts val="1000"/>
              <a:buFont typeface="Symbol" panose="05050102010706020507" pitchFamily="18" charset="2"/>
              <a:buChar char=""/>
              <a:tabLst>
                <a:tab pos="457200" algn="l"/>
              </a:tabLst>
            </a:pPr>
            <a:r>
              <a:rPr lang="ru-RU" sz="1400" dirty="0">
                <a:solidFill>
                  <a:srgbClr val="000000"/>
                </a:solidFill>
                <a:cs typeface="Times New Roman" panose="02020603050405020304" pitchFamily="18" charset="0"/>
              </a:rPr>
              <a:t>Межлабораторные сличения (МСИ);</a:t>
            </a:r>
          </a:p>
          <a:p>
            <a:pPr marL="342900" lvl="0" indent="-342900">
              <a:lnSpc>
                <a:spcPct val="120000"/>
              </a:lnSpc>
              <a:spcAft>
                <a:spcPts val="800"/>
              </a:spcAft>
              <a:buSzPts val="1000"/>
              <a:buFont typeface="Symbol" panose="05050102010706020507" pitchFamily="18" charset="2"/>
              <a:buChar char=""/>
              <a:tabLst>
                <a:tab pos="457200" algn="l"/>
              </a:tabLst>
            </a:pPr>
            <a:r>
              <a:rPr lang="ru-RU" sz="1400" dirty="0">
                <a:solidFill>
                  <a:srgbClr val="000000"/>
                </a:solidFill>
                <a:cs typeface="Times New Roman" panose="02020603050405020304" pitchFamily="18" charset="0"/>
              </a:rPr>
              <a:t>Проверка квалификации (ПК) через провайдеров (</a:t>
            </a:r>
            <a:r>
              <a:rPr lang="ru-RU" sz="1400" dirty="0" err="1">
                <a:solidFill>
                  <a:srgbClr val="000000"/>
                </a:solidFill>
                <a:cs typeface="Times New Roman" panose="02020603050405020304" pitchFamily="18" charset="0"/>
              </a:rPr>
              <a:t>Росаккредитация</a:t>
            </a:r>
            <a:r>
              <a:rPr lang="ru-RU" sz="1400" dirty="0">
                <a:solidFill>
                  <a:srgbClr val="000000"/>
                </a:solidFill>
                <a:cs typeface="Times New Roman" panose="02020603050405020304" pitchFamily="18" charset="0"/>
              </a:rPr>
              <a:t>, FAPAS, BIPEA и др.);</a:t>
            </a:r>
          </a:p>
          <a:p>
            <a:pPr marL="342900" lvl="0" indent="-342900">
              <a:lnSpc>
                <a:spcPct val="120000"/>
              </a:lnSpc>
              <a:spcAft>
                <a:spcPts val="800"/>
              </a:spcAft>
              <a:buSzPts val="1000"/>
              <a:buFont typeface="Symbol" panose="05050102010706020507" pitchFamily="18" charset="2"/>
              <a:buChar char=""/>
              <a:tabLst>
                <a:tab pos="457200" algn="l"/>
              </a:tabLst>
            </a:pPr>
            <a:r>
              <a:rPr lang="ru-RU" sz="1400" dirty="0">
                <a:solidFill>
                  <a:srgbClr val="000000"/>
                </a:solidFill>
                <a:cs typeface="Times New Roman" panose="02020603050405020304" pitchFamily="18" charset="0"/>
              </a:rPr>
              <a:t>Арбитражные испытания;</a:t>
            </a:r>
          </a:p>
          <a:p>
            <a:pPr marL="342900" lvl="0" indent="-342900">
              <a:lnSpc>
                <a:spcPct val="120000"/>
              </a:lnSpc>
              <a:spcAft>
                <a:spcPts val="800"/>
              </a:spcAft>
              <a:buSzPts val="1000"/>
              <a:buFont typeface="Symbol" panose="05050102010706020507" pitchFamily="18" charset="2"/>
              <a:buChar char=""/>
              <a:tabLst>
                <a:tab pos="457200" algn="l"/>
              </a:tabLst>
            </a:pPr>
            <a:r>
              <a:rPr lang="ru-RU" sz="1400" dirty="0">
                <a:solidFill>
                  <a:srgbClr val="000000"/>
                </a:solidFill>
                <a:cs typeface="Times New Roman" panose="02020603050405020304" pitchFamily="18" charset="0"/>
              </a:rPr>
              <a:t>Сличения с референтными лабораториями.</a:t>
            </a:r>
          </a:p>
          <a:p>
            <a:r>
              <a:rPr lang="ru-RU" sz="1900" b="1" dirty="0">
                <a:effectLst/>
                <a:latin typeface="Times New Roman" panose="02020603050405020304" pitchFamily="18" charset="0"/>
                <a:ea typeface="Times New Roman" panose="02020603050405020304" pitchFamily="18" charset="0"/>
              </a:rPr>
              <a:t>Статистические методы</a:t>
            </a:r>
          </a:p>
          <a:p>
            <a:pPr marL="342900" lvl="0" indent="-342900">
              <a:lnSpc>
                <a:spcPct val="107000"/>
              </a:lnSpc>
              <a:spcAft>
                <a:spcPts val="800"/>
              </a:spcAft>
              <a:buSzPts val="1000"/>
              <a:buFont typeface="Symbol" panose="05050102010706020507" pitchFamily="18" charset="2"/>
              <a:buChar char=""/>
              <a:tabLst>
                <a:tab pos="457200" algn="l"/>
              </a:tabLst>
            </a:pPr>
            <a:r>
              <a:rPr lang="ru-RU" sz="1400" dirty="0">
                <a:solidFill>
                  <a:srgbClr val="000000"/>
                </a:solidFill>
                <a:cs typeface="Times New Roman" panose="02020603050405020304" pitchFamily="18" charset="0"/>
              </a:rPr>
              <a:t>Оценка прецизионности (СКО повторяемости и воспроизводимости);</a:t>
            </a:r>
          </a:p>
          <a:p>
            <a:pPr marL="342900" lvl="0" indent="-342900">
              <a:lnSpc>
                <a:spcPct val="107000"/>
              </a:lnSpc>
              <a:spcAft>
                <a:spcPts val="800"/>
              </a:spcAft>
              <a:buSzPts val="1000"/>
              <a:buFont typeface="Symbol" panose="05050102010706020507" pitchFamily="18" charset="2"/>
              <a:buChar char=""/>
              <a:tabLst>
                <a:tab pos="457200" algn="l"/>
              </a:tabLst>
            </a:pPr>
            <a:r>
              <a:rPr lang="ru-RU" sz="1400" dirty="0">
                <a:solidFill>
                  <a:srgbClr val="000000"/>
                </a:solidFill>
                <a:cs typeface="Times New Roman" panose="02020603050405020304" pitchFamily="18" charset="0"/>
              </a:rPr>
              <a:t>Оценка правильности (сравнение с аттестованным значением, t-критерий, z-оценка);</a:t>
            </a:r>
          </a:p>
          <a:p>
            <a:pPr marL="342900" lvl="0" indent="-342900">
              <a:lnSpc>
                <a:spcPct val="107000"/>
              </a:lnSpc>
              <a:spcAft>
                <a:spcPts val="800"/>
              </a:spcAft>
              <a:buSzPts val="1000"/>
              <a:buFont typeface="Symbol" panose="05050102010706020507" pitchFamily="18" charset="2"/>
              <a:buChar char=""/>
              <a:tabLst>
                <a:tab pos="457200" algn="l"/>
              </a:tabLst>
            </a:pPr>
            <a:r>
              <a:rPr lang="ru-RU" sz="1400" dirty="0">
                <a:solidFill>
                  <a:srgbClr val="000000"/>
                </a:solidFill>
                <a:cs typeface="Times New Roman" panose="02020603050405020304" pitchFamily="18" charset="0"/>
              </a:rPr>
              <a:t>Неопределённость измерений;</a:t>
            </a:r>
          </a:p>
          <a:p>
            <a:endParaRPr lang="ru-RU" sz="3200" b="1" dirty="0"/>
          </a:p>
        </p:txBody>
      </p:sp>
      <p:sp>
        <p:nvSpPr>
          <p:cNvPr id="4" name="Заголовок 1">
            <a:extLst>
              <a:ext uri="{FF2B5EF4-FFF2-40B4-BE49-F238E27FC236}">
                <a16:creationId xmlns:a16="http://schemas.microsoft.com/office/drawing/2014/main" id="{27EEAC52-763B-0DA2-5CF4-C3033D61EC20}"/>
              </a:ext>
            </a:extLst>
          </p:cNvPr>
          <p:cNvSpPr txBox="1">
            <a:spLocks/>
          </p:cNvSpPr>
          <p:nvPr/>
        </p:nvSpPr>
        <p:spPr>
          <a:xfrm>
            <a:off x="637509" y="188640"/>
            <a:ext cx="8229600" cy="782960"/>
          </a:xfrm>
          <a:prstGeom prst="rect">
            <a:avLst/>
          </a:prstGeom>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br>
              <a:rPr lang="ru-RU" sz="2800" dirty="0"/>
            </a:br>
            <a:r>
              <a:rPr lang="ru-RU" sz="2800" dirty="0"/>
              <a:t>Виды и методы мониторинга достоверности</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endParaRPr lang="ru-RU" sz="2800" dirty="0"/>
          </a:p>
        </p:txBody>
      </p:sp>
    </p:spTree>
    <p:extLst>
      <p:ext uri="{BB962C8B-B14F-4D97-AF65-F5344CB8AC3E}">
        <p14:creationId xmlns:p14="http://schemas.microsoft.com/office/powerpoint/2010/main" val="1790885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4BE1F81-DE2C-8CAC-856B-FD574C869777}"/>
              </a:ext>
            </a:extLst>
          </p:cNvPr>
          <p:cNvSpPr>
            <a:spLocks noGrp="1"/>
          </p:cNvSpPr>
          <p:nvPr>
            <p:ph idx="1"/>
          </p:nvPr>
        </p:nvSpPr>
        <p:spPr>
          <a:xfrm>
            <a:off x="457200" y="1484784"/>
            <a:ext cx="8229600" cy="4781168"/>
          </a:xfrm>
        </p:spPr>
        <p:txBody>
          <a:bodyPr/>
          <a:lstStyle/>
          <a:p>
            <a:pPr marL="137160" indent="0">
              <a:lnSpc>
                <a:spcPct val="107000"/>
              </a:lnSpc>
              <a:spcAft>
                <a:spcPts val="800"/>
              </a:spcAft>
              <a:buNone/>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Внутренний контроль не просто «входит» в систему обеспечения качества, а фактически держит её на себе.</a:t>
            </a:r>
            <a:endParaRPr lang="ru-RU" sz="1800" b="1" dirty="0">
              <a:latin typeface="Calibri" panose="020F0502020204030204" pitchFamily="34" charset="0"/>
              <a:ea typeface="Calibri" panose="020F0502020204030204" pitchFamily="34" charset="0"/>
              <a:cs typeface="Times New Roman" panose="02020603050405020304" pitchFamily="18" charset="0"/>
            </a:endParaRPr>
          </a:p>
          <a:p>
            <a:pPr marL="137160" indent="0">
              <a:lnSpc>
                <a:spcPct val="107000"/>
              </a:lnSpc>
              <a:spcAft>
                <a:spcPts val="800"/>
              </a:spcAft>
              <a:buNone/>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Почему это именно неотъемлемая часть системы качества лаборатории?</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r>
              <a:rPr lang="ru-RU" sz="1800" b="1" dirty="0">
                <a:effectLst/>
                <a:latin typeface="Times New Roman" panose="02020603050405020304" pitchFamily="18" charset="0"/>
                <a:ea typeface="Calibri" panose="020F0502020204030204" pitchFamily="34" charset="0"/>
              </a:rPr>
              <a:t>Гарантирует достоверность результатов</a:t>
            </a:r>
          </a:p>
          <a:p>
            <a:r>
              <a:rPr lang="ru-RU" sz="1800" b="1" dirty="0">
                <a:effectLst/>
                <a:latin typeface="Times New Roman" panose="02020603050405020304" pitchFamily="18" charset="0"/>
                <a:ea typeface="Calibri" panose="020F0502020204030204" pitchFamily="34" charset="0"/>
              </a:rPr>
              <a:t>Закрывает требования стандартов</a:t>
            </a:r>
          </a:p>
          <a:p>
            <a:r>
              <a:rPr lang="ru-RU" sz="1800" b="1" dirty="0">
                <a:effectLst/>
                <a:latin typeface="Times New Roman" panose="02020603050405020304" pitchFamily="18" charset="0"/>
                <a:ea typeface="Calibri" panose="020F0502020204030204" pitchFamily="34" charset="0"/>
              </a:rPr>
              <a:t>Позволяет управлять неопределённостью и погрешностью</a:t>
            </a:r>
            <a:endParaRPr lang="ru-RU" sz="1800" b="1" dirty="0">
              <a:latin typeface="Times New Roman" panose="02020603050405020304" pitchFamily="18" charset="0"/>
              <a:ea typeface="Calibri" panose="020F0502020204030204" pitchFamily="34" charset="0"/>
            </a:endParaRPr>
          </a:p>
          <a:p>
            <a:r>
              <a:rPr lang="ru-RU" sz="1800" b="1" dirty="0">
                <a:effectLst/>
                <a:latin typeface="Times New Roman" panose="02020603050405020304" pitchFamily="18" charset="0"/>
                <a:ea typeface="Calibri" panose="020F0502020204030204" pitchFamily="34" charset="0"/>
              </a:rPr>
              <a:t>Выявляет проблемы до выдачи результата</a:t>
            </a:r>
          </a:p>
          <a:p>
            <a:r>
              <a:rPr lang="ru-RU" sz="1800" b="1" dirty="0">
                <a:effectLst/>
                <a:latin typeface="Times New Roman" panose="02020603050405020304" pitchFamily="18" charset="0"/>
                <a:ea typeface="Calibri" panose="020F0502020204030204" pitchFamily="34" charset="0"/>
              </a:rPr>
              <a:t>Поддерживает валидацию и верификацию методик</a:t>
            </a:r>
            <a:endParaRPr lang="ru-RU" sz="1800" b="1" dirty="0">
              <a:latin typeface="Times New Roman" panose="02020603050405020304" pitchFamily="18" charset="0"/>
              <a:ea typeface="Calibri" panose="020F0502020204030204" pitchFamily="34" charset="0"/>
            </a:endParaRPr>
          </a:p>
          <a:p>
            <a:r>
              <a:rPr lang="ru-RU" sz="1800" b="1" dirty="0">
                <a:effectLst/>
                <a:latin typeface="Times New Roman" panose="02020603050405020304" pitchFamily="18" charset="0"/>
                <a:ea typeface="Calibri" panose="020F0502020204030204" pitchFamily="34" charset="0"/>
              </a:rPr>
              <a:t>Обеспечивает прослеживаемость и документальное подтверждение</a:t>
            </a:r>
          </a:p>
          <a:p>
            <a:r>
              <a:rPr lang="ru-RU" sz="1800" b="1" dirty="0">
                <a:effectLst/>
                <a:latin typeface="Times New Roman" panose="02020603050405020304" pitchFamily="18" charset="0"/>
                <a:ea typeface="Calibri" panose="020F0502020204030204" pitchFamily="34" charset="0"/>
              </a:rPr>
              <a:t>Формирует культуру качества и обучение персонала</a:t>
            </a:r>
            <a:endParaRPr lang="ru-RU" sz="1800" b="1" dirty="0">
              <a:latin typeface="Times New Roman" panose="02020603050405020304" pitchFamily="18" charset="0"/>
              <a:ea typeface="Calibri" panose="020F0502020204030204" pitchFamily="34" charset="0"/>
            </a:endParaRPr>
          </a:p>
          <a:p>
            <a:endParaRPr lang="ru-RU" dirty="0"/>
          </a:p>
        </p:txBody>
      </p:sp>
      <p:sp>
        <p:nvSpPr>
          <p:cNvPr id="4" name="Заголовок 1">
            <a:extLst>
              <a:ext uri="{FF2B5EF4-FFF2-40B4-BE49-F238E27FC236}">
                <a16:creationId xmlns:a16="http://schemas.microsoft.com/office/drawing/2014/main" id="{BFDD56D5-A089-2261-A753-12A470556DCE}"/>
              </a:ext>
            </a:extLst>
          </p:cNvPr>
          <p:cNvSpPr txBox="1">
            <a:spLocks/>
          </p:cNvSpPr>
          <p:nvPr/>
        </p:nvSpPr>
        <p:spPr>
          <a:xfrm>
            <a:off x="683568" y="188640"/>
            <a:ext cx="8229600" cy="1143000"/>
          </a:xfrm>
          <a:prstGeom prst="rect">
            <a:avLst/>
          </a:prstGeom>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br>
              <a:rPr lang="ru-RU" sz="2800" dirty="0"/>
            </a:br>
            <a:endParaRPr lang="ru-RU" sz="2800" dirty="0"/>
          </a:p>
          <a:p>
            <a:r>
              <a:rPr lang="ru-RU" sz="2800" dirty="0"/>
              <a:t>В</a:t>
            </a:r>
            <a:r>
              <a:rPr lang="en-US" sz="2800" dirty="0" err="1"/>
              <a:t>нутренний</a:t>
            </a:r>
            <a:r>
              <a:rPr lang="en-US" sz="2800" dirty="0"/>
              <a:t> </a:t>
            </a:r>
            <a:r>
              <a:rPr lang="en-US" sz="2800" dirty="0" err="1"/>
              <a:t>контроль</a:t>
            </a:r>
            <a:r>
              <a:rPr lang="en-US" sz="2800" dirty="0"/>
              <a:t> </a:t>
            </a:r>
            <a:r>
              <a:rPr lang="ru-RU" sz="2800" dirty="0"/>
              <a:t>- </a:t>
            </a:r>
            <a:r>
              <a:rPr lang="en-US" sz="2800" dirty="0" err="1"/>
              <a:t>часть</a:t>
            </a:r>
            <a:r>
              <a:rPr lang="en-US" sz="2800" dirty="0"/>
              <a:t> </a:t>
            </a:r>
            <a:r>
              <a:rPr lang="en-US" sz="2800" dirty="0" err="1"/>
              <a:t>системы</a:t>
            </a:r>
            <a:r>
              <a:rPr lang="en-US" sz="2800" dirty="0"/>
              <a:t> </a:t>
            </a:r>
            <a:r>
              <a:rPr lang="en-US" sz="2800" dirty="0" err="1"/>
              <a:t>обеспечения</a:t>
            </a:r>
            <a:r>
              <a:rPr lang="en-US" sz="2800" dirty="0"/>
              <a:t> </a:t>
            </a:r>
            <a:r>
              <a:rPr lang="en-US" sz="2800" dirty="0" err="1"/>
              <a:t>качества</a:t>
            </a:r>
            <a:endParaRPr lang="ru-RU"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sz="2800" dirty="0">
              <a:effectLst/>
              <a:latin typeface="Calibri" panose="020F0502020204030204" pitchFamily="34" charset="0"/>
              <a:ea typeface="Calibri" panose="020F0502020204030204" pitchFamily="34" charset="0"/>
              <a:cs typeface="Times New Roman" panose="02020603050405020304" pitchFamily="18" charset="0"/>
            </a:endParaRPr>
          </a:p>
          <a:p>
            <a:br>
              <a:rPr lang="ru-RU" sz="1800" dirty="0">
                <a:effectLst/>
                <a:latin typeface="Calibri" panose="020F0502020204030204" pitchFamily="34" charset="0"/>
                <a:ea typeface="Calibri" panose="020F0502020204030204" pitchFamily="34" charset="0"/>
                <a:cs typeface="Times New Roman" panose="02020603050405020304" pitchFamily="18" charset="0"/>
              </a:rPr>
            </a:br>
            <a:endParaRPr lang="ru-RU" sz="2800" dirty="0"/>
          </a:p>
        </p:txBody>
      </p:sp>
    </p:spTree>
    <p:extLst>
      <p:ext uri="{BB962C8B-B14F-4D97-AF65-F5344CB8AC3E}">
        <p14:creationId xmlns:p14="http://schemas.microsoft.com/office/powerpoint/2010/main" val="1717644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632ECF2-FE5C-5479-CCFC-D203CBC72870}"/>
              </a:ext>
            </a:extLst>
          </p:cNvPr>
          <p:cNvSpPr>
            <a:spLocks noGrp="1"/>
          </p:cNvSpPr>
          <p:nvPr>
            <p:ph idx="1"/>
          </p:nvPr>
        </p:nvSpPr>
        <p:spPr>
          <a:xfrm>
            <a:off x="560040" y="1152128"/>
            <a:ext cx="8229600" cy="5157192"/>
          </a:xfrm>
        </p:spPr>
        <p:txBody>
          <a:bodyPr>
            <a:normAutofit fontScale="47500" lnSpcReduction="20000"/>
          </a:bodyPr>
          <a:lstStyle/>
          <a:p>
            <a:pPr marL="0" indent="361950" algn="just">
              <a:lnSpc>
                <a:spcPct val="120000"/>
              </a:lnSpc>
              <a:buNone/>
            </a:pPr>
            <a:r>
              <a:rPr lang="ru-RU" sz="3400" b="1" dirty="0">
                <a:effectLst/>
                <a:ea typeface="Times New Roman" panose="02020603050405020304" pitchFamily="18" charset="0"/>
              </a:rPr>
              <a:t>Мониторинг должен включать (но не ограничиваться), где целесообразно, следующее: </a:t>
            </a:r>
          </a:p>
          <a:p>
            <a:pPr marL="0" indent="0" algn="just">
              <a:lnSpc>
                <a:spcPct val="120000"/>
              </a:lnSpc>
              <a:buNone/>
            </a:pPr>
            <a:r>
              <a:rPr lang="ru-RU" sz="3400" dirty="0">
                <a:effectLst/>
                <a:ea typeface="Times New Roman" panose="02020603050405020304" pitchFamily="18" charset="0"/>
              </a:rPr>
              <a:t>a) использование стандартных образцов или образцов для контроля качества;</a:t>
            </a:r>
          </a:p>
          <a:p>
            <a:pPr marL="0" indent="0" algn="just">
              <a:lnSpc>
                <a:spcPct val="120000"/>
              </a:lnSpc>
              <a:buNone/>
            </a:pPr>
            <a:r>
              <a:rPr lang="ru-RU" sz="3400" dirty="0">
                <a:effectLst/>
                <a:ea typeface="Times New Roman" panose="02020603050405020304" pitchFamily="18" charset="0"/>
              </a:rPr>
              <a:t>b) использование альтернативного оборудования, которое было калибровано, для обеспечения прослеживаемости результатов; </a:t>
            </a:r>
          </a:p>
          <a:p>
            <a:pPr marL="0" indent="0" algn="just">
              <a:lnSpc>
                <a:spcPct val="120000"/>
              </a:lnSpc>
              <a:buNone/>
            </a:pPr>
            <a:r>
              <a:rPr lang="ru-RU" sz="3400" dirty="0">
                <a:effectLst/>
                <a:ea typeface="Times New Roman" panose="02020603050405020304" pitchFamily="18" charset="0"/>
              </a:rPr>
              <a:t>c) проверку(и) функционирования измерительного и испытательного оборудования;</a:t>
            </a:r>
          </a:p>
          <a:p>
            <a:pPr marL="0" indent="0" algn="just">
              <a:lnSpc>
                <a:spcPct val="120000"/>
              </a:lnSpc>
              <a:buNone/>
            </a:pPr>
            <a:r>
              <a:rPr lang="ru-RU" sz="3400" dirty="0">
                <a:effectLst/>
                <a:ea typeface="Times New Roman" panose="02020603050405020304" pitchFamily="18" charset="0"/>
              </a:rPr>
              <a:t>d) использование контрольных или рабочих эталонов с ведением контрольных карт, где это применимо;</a:t>
            </a:r>
          </a:p>
          <a:p>
            <a:pPr marL="0" indent="0" algn="just">
              <a:lnSpc>
                <a:spcPct val="120000"/>
              </a:lnSpc>
              <a:buNone/>
            </a:pPr>
            <a:r>
              <a:rPr lang="ru-RU" sz="3400" dirty="0">
                <a:effectLst/>
                <a:ea typeface="Times New Roman" panose="02020603050405020304" pitchFamily="18" charset="0"/>
              </a:rPr>
              <a:t>e) промежуточные проверки измерительного оборудования;</a:t>
            </a:r>
          </a:p>
          <a:p>
            <a:pPr marL="0" indent="0" algn="just">
              <a:lnSpc>
                <a:spcPct val="120000"/>
              </a:lnSpc>
              <a:buNone/>
            </a:pPr>
            <a:r>
              <a:rPr lang="ru-RU" sz="3400" dirty="0">
                <a:effectLst/>
                <a:ea typeface="Times New Roman" panose="02020603050405020304" pitchFamily="18" charset="0"/>
              </a:rPr>
              <a:t>f) повторные испытания или калибровки с использованием одного и того же или различных методов;</a:t>
            </a:r>
          </a:p>
          <a:p>
            <a:pPr marL="0" indent="0" algn="just">
              <a:lnSpc>
                <a:spcPct val="120000"/>
              </a:lnSpc>
              <a:buNone/>
            </a:pPr>
            <a:r>
              <a:rPr lang="ru-RU" sz="3400" dirty="0">
                <a:effectLst/>
                <a:ea typeface="Times New Roman" panose="02020603050405020304" pitchFamily="18" charset="0"/>
              </a:rPr>
              <a:t>g) повторные испытания или повторную калибровку хранящихся образцов;</a:t>
            </a:r>
          </a:p>
          <a:p>
            <a:pPr marL="0" indent="0" algn="just">
              <a:lnSpc>
                <a:spcPct val="120000"/>
              </a:lnSpc>
              <a:buNone/>
            </a:pPr>
            <a:r>
              <a:rPr lang="ru-RU" sz="3400" dirty="0">
                <a:effectLst/>
                <a:ea typeface="Times New Roman" panose="02020603050405020304" pitchFamily="18" charset="0"/>
              </a:rPr>
              <a:t>h) корреляцию результатов для различных характеристик образца;</a:t>
            </a:r>
          </a:p>
          <a:p>
            <a:pPr marL="0" indent="0" algn="just">
              <a:lnSpc>
                <a:spcPct val="120000"/>
              </a:lnSpc>
              <a:buNone/>
            </a:pPr>
            <a:r>
              <a:rPr lang="ru-RU" sz="3400" dirty="0">
                <a:effectLst/>
                <a:ea typeface="Times New Roman" panose="02020603050405020304" pitchFamily="18" charset="0"/>
              </a:rPr>
              <a:t>i) анализ полученных данных;</a:t>
            </a:r>
          </a:p>
          <a:p>
            <a:pPr marL="0" indent="0" algn="just">
              <a:lnSpc>
                <a:spcPct val="120000"/>
              </a:lnSpc>
              <a:buNone/>
            </a:pPr>
            <a:r>
              <a:rPr lang="ru-RU" sz="3400" dirty="0">
                <a:effectLst/>
                <a:ea typeface="Times New Roman" panose="02020603050405020304" pitchFamily="18" charset="0"/>
              </a:rPr>
              <a:t>j) </a:t>
            </a:r>
            <a:r>
              <a:rPr lang="ru-RU" sz="3400" dirty="0" err="1">
                <a:effectLst/>
                <a:ea typeface="Times New Roman" panose="02020603050405020304" pitchFamily="18" charset="0"/>
              </a:rPr>
              <a:t>внутрилабораторные</a:t>
            </a:r>
            <a:r>
              <a:rPr lang="ru-RU" sz="3400" dirty="0">
                <a:effectLst/>
                <a:ea typeface="Times New Roman" panose="02020603050405020304" pitchFamily="18" charset="0"/>
              </a:rPr>
              <a:t> сличения;</a:t>
            </a:r>
          </a:p>
          <a:p>
            <a:pPr marL="0" indent="0" algn="just">
              <a:lnSpc>
                <a:spcPct val="120000"/>
              </a:lnSpc>
              <a:buNone/>
            </a:pPr>
            <a:r>
              <a:rPr lang="ru-RU" sz="3400" dirty="0">
                <a:effectLst/>
                <a:ea typeface="Times New Roman" panose="02020603050405020304" pitchFamily="18" charset="0"/>
              </a:rPr>
              <a:t>k) испытания шифрованного(</a:t>
            </a:r>
            <a:r>
              <a:rPr lang="ru-RU" sz="3400" dirty="0" err="1">
                <a:effectLst/>
                <a:ea typeface="Times New Roman" panose="02020603050405020304" pitchFamily="18" charset="0"/>
              </a:rPr>
              <a:t>ых</a:t>
            </a:r>
            <a:r>
              <a:rPr lang="ru-RU" sz="3400" dirty="0">
                <a:effectLst/>
                <a:ea typeface="Times New Roman" panose="02020603050405020304" pitchFamily="18" charset="0"/>
              </a:rPr>
              <a:t>) образца(</a:t>
            </a:r>
            <a:r>
              <a:rPr lang="ru-RU" sz="3400" dirty="0" err="1">
                <a:effectLst/>
                <a:ea typeface="Times New Roman" panose="02020603050405020304" pitchFamily="18" charset="0"/>
              </a:rPr>
              <a:t>ов</a:t>
            </a:r>
            <a:r>
              <a:rPr lang="ru-RU" sz="3400" dirty="0">
                <a:effectLst/>
                <a:ea typeface="Times New Roman" panose="02020603050405020304" pitchFamily="18" charset="0"/>
              </a:rPr>
              <a:t>).</a:t>
            </a:r>
            <a:endParaRPr lang="ru-RU" sz="3200" dirty="0">
              <a:effectLst/>
              <a:ea typeface="Times New Roman" panose="02020603050405020304" pitchFamily="18" charset="0"/>
            </a:endParaRPr>
          </a:p>
          <a:p>
            <a:pPr marL="0" indent="0" algn="just">
              <a:lnSpc>
                <a:spcPct val="120000"/>
              </a:lnSpc>
              <a:buNone/>
            </a:pPr>
            <a:r>
              <a:rPr lang="ru-RU" sz="3200" dirty="0">
                <a:effectLst/>
                <a:ea typeface="Times New Roman" panose="02020603050405020304" pitchFamily="18" charset="0"/>
              </a:rPr>
              <a:t> </a:t>
            </a:r>
          </a:p>
          <a:p>
            <a:endParaRPr lang="ru-RU" dirty="0"/>
          </a:p>
        </p:txBody>
      </p:sp>
      <p:sp>
        <p:nvSpPr>
          <p:cNvPr id="4" name="Заголовок 1">
            <a:extLst>
              <a:ext uri="{FF2B5EF4-FFF2-40B4-BE49-F238E27FC236}">
                <a16:creationId xmlns:a16="http://schemas.microsoft.com/office/drawing/2014/main" id="{A6B43C55-75E1-2837-C589-95CE9062F552}"/>
              </a:ext>
            </a:extLst>
          </p:cNvPr>
          <p:cNvSpPr>
            <a:spLocks noGrp="1"/>
          </p:cNvSpPr>
          <p:nvPr>
            <p:ph type="title"/>
          </p:nvPr>
        </p:nvSpPr>
        <p:spPr>
          <a:xfrm>
            <a:off x="457200" y="0"/>
            <a:ext cx="8435280" cy="1152128"/>
          </a:xfrm>
        </p:spPr>
        <p:txBody>
          <a:bodyPr>
            <a:normAutofit/>
          </a:bodyPr>
          <a:lstStyle/>
          <a:p>
            <a:pPr>
              <a:lnSpc>
                <a:spcPct val="115000"/>
              </a:lnSpc>
              <a:spcAft>
                <a:spcPts val="1000"/>
              </a:spcAft>
            </a:pPr>
            <a:r>
              <a:rPr lang="ru-RU" sz="2700" dirty="0"/>
              <a:t>Требования стандарта ГОСТ ISO/IEC 17025-2019</a:t>
            </a:r>
            <a:endParaRPr lang="ru-RU" sz="3100" dirty="0"/>
          </a:p>
        </p:txBody>
      </p:sp>
    </p:spTree>
    <p:extLst>
      <p:ext uri="{BB962C8B-B14F-4D97-AF65-F5344CB8AC3E}">
        <p14:creationId xmlns:p14="http://schemas.microsoft.com/office/powerpoint/2010/main" val="1230451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632ECF2-FE5C-5479-CCFC-D203CBC72870}"/>
              </a:ext>
            </a:extLst>
          </p:cNvPr>
          <p:cNvSpPr>
            <a:spLocks noGrp="1"/>
          </p:cNvSpPr>
          <p:nvPr>
            <p:ph idx="1"/>
          </p:nvPr>
        </p:nvSpPr>
        <p:spPr>
          <a:xfrm>
            <a:off x="560040" y="1152128"/>
            <a:ext cx="8229600" cy="5157192"/>
          </a:xfrm>
        </p:spPr>
        <p:txBody>
          <a:bodyPr>
            <a:normAutofit fontScale="92500" lnSpcReduction="10000"/>
          </a:bodyPr>
          <a:lstStyle/>
          <a:p>
            <a:pPr marL="0" indent="360363" algn="just">
              <a:buNone/>
            </a:pPr>
            <a:r>
              <a:rPr lang="ru-RU" sz="1800" dirty="0">
                <a:effectLst/>
                <a:latin typeface="Arial" panose="020B0604020202020204" pitchFamily="34" charset="0"/>
                <a:ea typeface="Times New Roman" panose="02020603050405020304" pitchFamily="18" charset="0"/>
              </a:rPr>
              <a:t>7.7.2 Лаборатория должна осуществлять мониторинг своей деятельности путем сравнения с результатами других лабораторий, если это возможно и применимо. Такой мониторинг должен планироваться, и его результаты должны анализироваться. Он должен включать (но не ограничиваться) следующие мероприятия или одно из них:</a:t>
            </a:r>
          </a:p>
          <a:p>
            <a:pPr marL="0" indent="0" algn="just">
              <a:buNone/>
            </a:pPr>
            <a:r>
              <a:rPr lang="ru-RU" sz="1800" dirty="0">
                <a:effectLst/>
                <a:latin typeface="Arial" panose="020B0604020202020204" pitchFamily="34" charset="0"/>
                <a:ea typeface="Times New Roman" panose="02020603050405020304" pitchFamily="18" charset="0"/>
              </a:rPr>
              <a:t>a) участие в проверках квалификации.</a:t>
            </a:r>
          </a:p>
          <a:p>
            <a:pPr marL="0" indent="0" algn="just">
              <a:buNone/>
            </a:pPr>
            <a:r>
              <a:rPr lang="ru-RU" sz="1800" dirty="0">
                <a:effectLst/>
                <a:latin typeface="Arial" panose="020B0604020202020204" pitchFamily="34" charset="0"/>
                <a:ea typeface="Times New Roman" panose="02020603050405020304" pitchFamily="18" charset="0"/>
              </a:rPr>
              <a:t> </a:t>
            </a:r>
            <a:r>
              <a:rPr lang="ru-RU" sz="1700" dirty="0">
                <a:effectLst/>
                <a:latin typeface="Arial" panose="020B0604020202020204" pitchFamily="34" charset="0"/>
                <a:ea typeface="Times New Roman" panose="02020603050405020304" pitchFamily="18" charset="0"/>
              </a:rPr>
              <a:t>Примечание - В ISO/IEC 17043 приведена дополнительная информация о проверках квалификации и о провайдерах проверки квалификации. Провайдеры проверки квалификации, которые выполняют требования ISO/IEC 17043, считаются компетентными;</a:t>
            </a:r>
            <a:endParaRPr lang="ru-RU" sz="1800" dirty="0">
              <a:effectLst/>
              <a:latin typeface="Arial" panose="020B0604020202020204" pitchFamily="34" charset="0"/>
              <a:ea typeface="Times New Roman" panose="02020603050405020304" pitchFamily="18" charset="0"/>
            </a:endParaRPr>
          </a:p>
          <a:p>
            <a:pPr marL="0" indent="0" algn="just">
              <a:buNone/>
            </a:pPr>
            <a:r>
              <a:rPr lang="ru-RU" sz="1800" dirty="0">
                <a:effectLst/>
                <a:latin typeface="Arial" panose="020B0604020202020204" pitchFamily="34" charset="0"/>
                <a:ea typeface="Times New Roman" panose="02020603050405020304" pitchFamily="18" charset="0"/>
              </a:rPr>
              <a:t>b) участие в межлабораторных сличениях, отличных от проверок квалификации. </a:t>
            </a:r>
          </a:p>
          <a:p>
            <a:pPr marL="0" indent="0" algn="just">
              <a:buNone/>
            </a:pPr>
            <a:r>
              <a:rPr lang="ru-RU" sz="1800" dirty="0">
                <a:effectLst/>
                <a:latin typeface="Arial" panose="020B0604020202020204" pitchFamily="34" charset="0"/>
                <a:ea typeface="Times New Roman" panose="02020603050405020304" pitchFamily="18" charset="0"/>
              </a:rPr>
              <a:t>7.7.3 Данные, полученные с помощью мониторинга, должны анализироваться и использоваться для управления лабораторной деятельностью, а также по возможности для внесения улучшений в работу лаборатории. Если было обнаружено, что результаты анализа данных, полученных при мониторинге, выходят за рамки установленных критериев, необходимо предпринять соответствующие действия с целью предотвращения включения в отчетную документацию неверных результатов.</a:t>
            </a:r>
          </a:p>
          <a:p>
            <a:endParaRPr lang="ru-RU" dirty="0"/>
          </a:p>
        </p:txBody>
      </p:sp>
      <p:sp>
        <p:nvSpPr>
          <p:cNvPr id="4" name="Заголовок 1">
            <a:extLst>
              <a:ext uri="{FF2B5EF4-FFF2-40B4-BE49-F238E27FC236}">
                <a16:creationId xmlns:a16="http://schemas.microsoft.com/office/drawing/2014/main" id="{A6B43C55-75E1-2837-C589-95CE9062F552}"/>
              </a:ext>
            </a:extLst>
          </p:cNvPr>
          <p:cNvSpPr>
            <a:spLocks noGrp="1"/>
          </p:cNvSpPr>
          <p:nvPr>
            <p:ph type="title"/>
          </p:nvPr>
        </p:nvSpPr>
        <p:spPr>
          <a:xfrm>
            <a:off x="457200" y="0"/>
            <a:ext cx="8435280" cy="1152128"/>
          </a:xfrm>
        </p:spPr>
        <p:txBody>
          <a:bodyPr>
            <a:normAutofit/>
          </a:bodyPr>
          <a:lstStyle/>
          <a:p>
            <a:pPr>
              <a:lnSpc>
                <a:spcPct val="115000"/>
              </a:lnSpc>
              <a:spcAft>
                <a:spcPts val="1000"/>
              </a:spcAft>
            </a:pPr>
            <a:r>
              <a:rPr lang="ru-RU" sz="2700" dirty="0"/>
              <a:t>Требования стандарта ГОСТ ISO/IEC 17025-2019</a:t>
            </a:r>
            <a:endParaRPr lang="ru-RU" sz="3100" dirty="0"/>
          </a:p>
        </p:txBody>
      </p:sp>
    </p:spTree>
    <p:extLst>
      <p:ext uri="{BB962C8B-B14F-4D97-AF65-F5344CB8AC3E}">
        <p14:creationId xmlns:p14="http://schemas.microsoft.com/office/powerpoint/2010/main" val="1382893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7E15728-6DB5-BD8D-A49B-B73CA185BCAF}"/>
              </a:ext>
            </a:extLst>
          </p:cNvPr>
          <p:cNvSpPr>
            <a:spLocks noGrp="1"/>
          </p:cNvSpPr>
          <p:nvPr>
            <p:ph idx="1"/>
          </p:nvPr>
        </p:nvSpPr>
        <p:spPr>
          <a:xfrm>
            <a:off x="457200" y="980728"/>
            <a:ext cx="8229600" cy="5328632"/>
          </a:xfrm>
        </p:spPr>
        <p:txBody>
          <a:bodyPr>
            <a:normAutofit fontScale="77500" lnSpcReduction="20000"/>
          </a:bodyPr>
          <a:lstStyle/>
          <a:p>
            <a:pPr marL="137160" indent="0" algn="just">
              <a:lnSpc>
                <a:spcPct val="107000"/>
              </a:lnSpc>
              <a:spcAft>
                <a:spcPts val="800"/>
              </a:spcAft>
              <a:buNone/>
            </a:pPr>
            <a:r>
              <a:rPr lang="ru-RU" sz="2000" b="1" dirty="0">
                <a:effectLst/>
                <a:latin typeface="Times New Roman" panose="02020603050405020304" pitchFamily="18" charset="0"/>
                <a:ea typeface="Times New Roman" panose="02020603050405020304" pitchFamily="18" charset="0"/>
                <a:cs typeface="Times New Roman" panose="02020603050405020304" pitchFamily="18" charset="0"/>
              </a:rPr>
              <a:t>Предупредительный контроль </a:t>
            </a:r>
            <a:r>
              <a:rPr lang="ru-RU"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b="1" dirty="0">
                <a:effectLst/>
                <a:latin typeface="Times New Roman" panose="02020603050405020304" pitchFamily="18" charset="0"/>
                <a:ea typeface="Times New Roman" panose="02020603050405020304" pitchFamily="18" charset="0"/>
              </a:rPr>
              <a:t>вид контроля направленный на предотвращение возможных ошибок ещё до начала исследований. Предупредительный контроль включает проверку условий, при которых проводятся испытания и определяется готовность лаборатории к выполнению работ. </a:t>
            </a:r>
          </a:p>
          <a:p>
            <a:pPr marL="342900" lvl="0" indent="-342900">
              <a:lnSpc>
                <a:spcPct val="107000"/>
              </a:lnSpc>
              <a:spcAft>
                <a:spcPts val="800"/>
              </a:spcAft>
              <a:buSzPts val="1000"/>
              <a:buFont typeface="Symbol" panose="05050102010706020507" pitchFamily="18" charset="2"/>
              <a:buChar char=""/>
              <a:tabLst>
                <a:tab pos="457200" algn="l"/>
              </a:tabLst>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Проверка укомплектованности персонала — оценка наличия квалифицированных специалистов, готовых к выполнению исследований.</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Актуальность методик и нормативных документов — использование только проверенных и утвержденных методов и процедур.</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Соблюдение условий проведения исследований — контроль параметров окружающей среды, таких как температура, влажность, чистота помещений, режимы стерилизации и дезинфекции.</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Техническое состояние оборудования — регулярное обслуживание, проверка работоспособности и исправности приборов.</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Поверка и калибровка средств измерений — соблюдение сроков аттестации и поверки оборудования для обеспечения точности измерений.</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Контроль качества реагентов и материалов — проверка сроков годности, хранения и состояния стандартных образцов, реактивов, питательных сред, посуды и других расходных материалов.</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Отбор, приём и хранение проб — соблюдение правил взятия, транспортировки, идентификации, регистрации и хранения образцов.</a:t>
            </a:r>
          </a:p>
          <a:p>
            <a:pPr marL="342900" lvl="0" indent="-342900">
              <a:lnSpc>
                <a:spcPct val="107000"/>
              </a:lnSpc>
              <a:spcAft>
                <a:spcPts val="800"/>
              </a:spcAft>
              <a:buSzPts val="1000"/>
              <a:buFont typeface="Symbol" panose="05050102010706020507" pitchFamily="18" charset="2"/>
              <a:buChar char=""/>
              <a:tabLst>
                <a:tab pos="457200" algn="l"/>
              </a:tabLst>
            </a:pPr>
            <a:r>
              <a:rPr lang="ru-RU" sz="1800" dirty="0">
                <a:effectLst/>
                <a:latin typeface="Times New Roman" panose="02020603050405020304" pitchFamily="18" charset="0"/>
                <a:ea typeface="Times New Roman" panose="02020603050405020304" pitchFamily="18" charset="0"/>
              </a:rPr>
              <a:t>Стабильность измерительных характеристик — мониторинг </a:t>
            </a:r>
            <a:r>
              <a:rPr lang="ru-RU" sz="1800" dirty="0" err="1">
                <a:effectLst/>
                <a:latin typeface="Times New Roman" panose="02020603050405020304" pitchFamily="18" charset="0"/>
                <a:ea typeface="Times New Roman" panose="02020603050405020304" pitchFamily="18" charset="0"/>
              </a:rPr>
              <a:t>градуировочных</a:t>
            </a:r>
            <a:r>
              <a:rPr lang="ru-RU" sz="1800" dirty="0">
                <a:effectLst/>
                <a:latin typeface="Times New Roman" panose="02020603050405020304" pitchFamily="18" charset="0"/>
                <a:ea typeface="Times New Roman" panose="02020603050405020304" pitchFamily="18" charset="0"/>
              </a:rPr>
              <a:t> графиков, хроматограмм и других аналитических данных</a:t>
            </a:r>
            <a:endParaRPr lang="ru-RU" b="1" dirty="0"/>
          </a:p>
        </p:txBody>
      </p:sp>
      <p:sp>
        <p:nvSpPr>
          <p:cNvPr id="4" name="Заголовок 1">
            <a:extLst>
              <a:ext uri="{FF2B5EF4-FFF2-40B4-BE49-F238E27FC236}">
                <a16:creationId xmlns:a16="http://schemas.microsoft.com/office/drawing/2014/main" id="{88036102-E070-4030-F88E-09E4F25CF6E8}"/>
              </a:ext>
            </a:extLst>
          </p:cNvPr>
          <p:cNvSpPr>
            <a:spLocks noGrp="1"/>
          </p:cNvSpPr>
          <p:nvPr>
            <p:ph type="title"/>
          </p:nvPr>
        </p:nvSpPr>
        <p:spPr>
          <a:xfrm>
            <a:off x="457200" y="0"/>
            <a:ext cx="8435280" cy="980728"/>
          </a:xfrm>
        </p:spPr>
        <p:txBody>
          <a:bodyPr>
            <a:normAutofit/>
          </a:bodyPr>
          <a:lstStyle/>
          <a:p>
            <a:pPr>
              <a:lnSpc>
                <a:spcPct val="115000"/>
              </a:lnSpc>
              <a:spcAft>
                <a:spcPts val="1000"/>
              </a:spcAft>
            </a:pPr>
            <a:r>
              <a:rPr lang="ru-RU" sz="2700" dirty="0"/>
              <a:t>Предупредительный контроль</a:t>
            </a:r>
          </a:p>
        </p:txBody>
      </p:sp>
    </p:spTree>
    <p:extLst>
      <p:ext uri="{BB962C8B-B14F-4D97-AF65-F5344CB8AC3E}">
        <p14:creationId xmlns:p14="http://schemas.microsoft.com/office/powerpoint/2010/main" val="2193356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33742F4-3C2D-6B27-D95D-69C09B049485}"/>
              </a:ext>
            </a:extLst>
          </p:cNvPr>
          <p:cNvSpPr>
            <a:spLocks noGrp="1"/>
          </p:cNvSpPr>
          <p:nvPr>
            <p:ph idx="1"/>
          </p:nvPr>
        </p:nvSpPr>
        <p:spPr>
          <a:xfrm>
            <a:off x="457200" y="908720"/>
            <a:ext cx="8229600" cy="5400640"/>
          </a:xfrm>
        </p:spPr>
        <p:txBody>
          <a:bodyPr/>
          <a:lstStyle/>
          <a:p>
            <a:pPr marL="137160" indent="0">
              <a:lnSpc>
                <a:spcPct val="107000"/>
              </a:lnSpc>
              <a:spcAft>
                <a:spcPts val="800"/>
              </a:spcAft>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В отличие от предупредительного, периодический контроль проводится на регулярной основе и направлен на оценку точности и воспроизводимости результатов. Он включает два основных элемента:</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Оперативный контроль процедуры. Его цель — убедиться, что оборудование, реагенты и персонал готовы к работе, а также проверить достоверность получаемых данных.</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Контроль стабильности результатов. Он позволяет оценить общую эффективность работы лаборатории, выявить отклонения в результатах и принять корректирующие меры.</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Заголовок 1">
            <a:extLst>
              <a:ext uri="{FF2B5EF4-FFF2-40B4-BE49-F238E27FC236}">
                <a16:creationId xmlns:a16="http://schemas.microsoft.com/office/drawing/2014/main" id="{213B51F2-0C0D-015D-7E92-4B6270DC2BA8}"/>
              </a:ext>
            </a:extLst>
          </p:cNvPr>
          <p:cNvSpPr>
            <a:spLocks noGrp="1"/>
          </p:cNvSpPr>
          <p:nvPr>
            <p:ph type="title"/>
          </p:nvPr>
        </p:nvSpPr>
        <p:spPr>
          <a:xfrm>
            <a:off x="457200" y="0"/>
            <a:ext cx="8435280" cy="980728"/>
          </a:xfrm>
        </p:spPr>
        <p:txBody>
          <a:bodyPr>
            <a:normAutofit/>
          </a:bodyPr>
          <a:lstStyle/>
          <a:p>
            <a:pPr>
              <a:lnSpc>
                <a:spcPct val="115000"/>
              </a:lnSpc>
              <a:spcAft>
                <a:spcPts val="1000"/>
              </a:spcAft>
            </a:pPr>
            <a:r>
              <a:rPr lang="ru-RU" sz="2700" dirty="0"/>
              <a:t>Периодический контроль</a:t>
            </a:r>
          </a:p>
        </p:txBody>
      </p:sp>
    </p:spTree>
    <p:extLst>
      <p:ext uri="{BB962C8B-B14F-4D97-AF65-F5344CB8AC3E}">
        <p14:creationId xmlns:p14="http://schemas.microsoft.com/office/powerpoint/2010/main" val="1417798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71A8281-C81E-9B2B-0B36-A3FAAFA703FA}"/>
              </a:ext>
            </a:extLst>
          </p:cNvPr>
          <p:cNvSpPr>
            <a:spLocks noGrp="1"/>
          </p:cNvSpPr>
          <p:nvPr>
            <p:ph idx="1"/>
          </p:nvPr>
        </p:nvSpPr>
        <p:spPr>
          <a:xfrm>
            <a:off x="457200" y="1484784"/>
            <a:ext cx="8229600" cy="4824576"/>
          </a:xfrm>
        </p:spPr>
        <p:txBody>
          <a:bodyPr/>
          <a:lstStyle/>
          <a:p>
            <a:r>
              <a:rPr lang="ru-RU" sz="1800" b="1" dirty="0">
                <a:effectLst/>
                <a:latin typeface="Times New Roman" panose="02020603050405020304" pitchFamily="18" charset="0"/>
                <a:ea typeface="Times New Roman" panose="02020603050405020304" pitchFamily="18" charset="0"/>
              </a:rPr>
              <a:t>Цели и требования</a:t>
            </a:r>
          </a:p>
          <a:p>
            <a:r>
              <a:rPr lang="ru-RU" sz="1800" b="1" dirty="0">
                <a:effectLst/>
                <a:latin typeface="Times New Roman" panose="02020603050405020304" pitchFamily="18" charset="0"/>
                <a:ea typeface="Times New Roman" panose="02020603050405020304" pitchFamily="18" charset="0"/>
              </a:rPr>
              <a:t>Объекты и показатели</a:t>
            </a:r>
            <a:endParaRPr lang="ru-RU" sz="1800" b="1" dirty="0">
              <a:latin typeface="Times New Roman" panose="02020603050405020304" pitchFamily="18" charset="0"/>
              <a:ea typeface="Times New Roman" panose="02020603050405020304" pitchFamily="18" charset="0"/>
            </a:endParaRPr>
          </a:p>
          <a:p>
            <a:r>
              <a:rPr lang="ru-RU" sz="1800" b="1" dirty="0">
                <a:effectLst/>
                <a:latin typeface="Times New Roman" panose="02020603050405020304" pitchFamily="18" charset="0"/>
                <a:ea typeface="Times New Roman" panose="02020603050405020304" pitchFamily="18" charset="0"/>
              </a:rPr>
              <a:t>Алгоритмы контроля</a:t>
            </a:r>
          </a:p>
          <a:p>
            <a:r>
              <a:rPr lang="ru-RU" sz="1800" b="1" dirty="0">
                <a:effectLst/>
                <a:latin typeface="Times New Roman" panose="02020603050405020304" pitchFamily="18" charset="0"/>
                <a:ea typeface="Times New Roman" panose="02020603050405020304" pitchFamily="18" charset="0"/>
              </a:rPr>
              <a:t>Периодичность</a:t>
            </a:r>
            <a:endParaRPr lang="ru-RU" sz="1800" b="1" dirty="0">
              <a:latin typeface="Times New Roman" panose="02020603050405020304" pitchFamily="18" charset="0"/>
              <a:ea typeface="Times New Roman" panose="02020603050405020304" pitchFamily="18" charset="0"/>
            </a:endParaRPr>
          </a:p>
          <a:p>
            <a:r>
              <a:rPr lang="ru-RU" sz="1800" b="1" dirty="0">
                <a:effectLst/>
                <a:latin typeface="Times New Roman" panose="02020603050405020304" pitchFamily="18" charset="0"/>
                <a:ea typeface="Times New Roman" panose="02020603050405020304" pitchFamily="18" charset="0"/>
              </a:rPr>
              <a:t>Ресурсы</a:t>
            </a:r>
          </a:p>
          <a:p>
            <a:r>
              <a:rPr lang="ru-RU" sz="1800" b="1" dirty="0">
                <a:effectLst/>
                <a:latin typeface="Times New Roman" panose="02020603050405020304" pitchFamily="18" charset="0"/>
                <a:ea typeface="Times New Roman" panose="02020603050405020304" pitchFamily="18" charset="0"/>
              </a:rPr>
              <a:t>Особенности потока проб</a:t>
            </a:r>
            <a:endParaRPr lang="ru-RU" sz="1800" b="1" dirty="0">
              <a:latin typeface="Times New Roman" panose="02020603050405020304" pitchFamily="18" charset="0"/>
              <a:ea typeface="Times New Roman" panose="02020603050405020304" pitchFamily="18" charset="0"/>
            </a:endParaRPr>
          </a:p>
          <a:p>
            <a:r>
              <a:rPr lang="ru-RU" sz="1800" b="1" dirty="0">
                <a:effectLst/>
                <a:latin typeface="Times New Roman" panose="02020603050405020304" pitchFamily="18" charset="0"/>
                <a:ea typeface="Times New Roman" panose="02020603050405020304" pitchFamily="18" charset="0"/>
              </a:rPr>
              <a:t>Условия проведения</a:t>
            </a:r>
          </a:p>
          <a:p>
            <a:r>
              <a:rPr lang="ru-RU" sz="1800" b="1" dirty="0">
                <a:effectLst/>
                <a:latin typeface="Times New Roman" panose="02020603050405020304" pitchFamily="18" charset="0"/>
                <a:ea typeface="Times New Roman" panose="02020603050405020304" pitchFamily="18" charset="0"/>
              </a:rPr>
              <a:t>Документирование</a:t>
            </a:r>
            <a:endParaRPr lang="ru-RU" sz="1800" b="1" dirty="0">
              <a:latin typeface="Times New Roman" panose="02020603050405020304" pitchFamily="18" charset="0"/>
              <a:ea typeface="Times New Roman" panose="02020603050405020304" pitchFamily="18" charset="0"/>
            </a:endParaRPr>
          </a:p>
          <a:p>
            <a:r>
              <a:rPr lang="ru-RU" sz="1800" b="1" dirty="0">
                <a:effectLst/>
                <a:latin typeface="Times New Roman" panose="02020603050405020304" pitchFamily="18" charset="0"/>
                <a:ea typeface="Times New Roman" panose="02020603050405020304" pitchFamily="18" charset="0"/>
              </a:rPr>
              <a:t>Распределение ответственности</a:t>
            </a:r>
          </a:p>
          <a:p>
            <a:r>
              <a:rPr lang="ru-RU" sz="1800" b="1" dirty="0">
                <a:effectLst/>
                <a:latin typeface="Times New Roman" panose="02020603050405020304" pitchFamily="18" charset="0"/>
                <a:ea typeface="Times New Roman" panose="02020603050405020304" pitchFamily="18" charset="0"/>
              </a:rPr>
              <a:t>Мониторинг и корректировка</a:t>
            </a:r>
            <a:endParaRPr lang="ru-RU" sz="1800" b="1" dirty="0">
              <a:latin typeface="Times New Roman" panose="02020603050405020304" pitchFamily="18" charset="0"/>
              <a:ea typeface="Times New Roman" panose="02020603050405020304" pitchFamily="18" charset="0"/>
            </a:endParaRPr>
          </a:p>
          <a:p>
            <a:r>
              <a:rPr lang="ru-RU" sz="1800" b="1" dirty="0">
                <a:effectLst/>
                <a:latin typeface="Times New Roman" panose="02020603050405020304" pitchFamily="18" charset="0"/>
                <a:ea typeface="Times New Roman" panose="02020603050405020304" pitchFamily="18" charset="0"/>
              </a:rPr>
              <a:t>Связь с другими процессами</a:t>
            </a:r>
          </a:p>
          <a:p>
            <a:r>
              <a:rPr lang="ru-RU" sz="1800" b="1" dirty="0">
                <a:effectLst/>
                <a:latin typeface="Times New Roman" panose="02020603050405020304" pitchFamily="18" charset="0"/>
                <a:ea typeface="Times New Roman" panose="02020603050405020304" pitchFamily="18" charset="0"/>
              </a:rPr>
              <a:t>Менеджмент рисков</a:t>
            </a:r>
            <a:endParaRPr lang="ru-RU" dirty="0"/>
          </a:p>
        </p:txBody>
      </p:sp>
      <p:sp>
        <p:nvSpPr>
          <p:cNvPr id="4" name="Заголовок 1">
            <a:extLst>
              <a:ext uri="{FF2B5EF4-FFF2-40B4-BE49-F238E27FC236}">
                <a16:creationId xmlns:a16="http://schemas.microsoft.com/office/drawing/2014/main" id="{812B38C7-DB67-E229-B637-97FC92FD037D}"/>
              </a:ext>
            </a:extLst>
          </p:cNvPr>
          <p:cNvSpPr>
            <a:spLocks noGrp="1"/>
          </p:cNvSpPr>
          <p:nvPr>
            <p:ph type="title"/>
          </p:nvPr>
        </p:nvSpPr>
        <p:spPr>
          <a:xfrm>
            <a:off x="457200" y="188640"/>
            <a:ext cx="8435280" cy="792088"/>
          </a:xfrm>
        </p:spPr>
        <p:txBody>
          <a:bodyPr>
            <a:normAutofit fontScale="90000"/>
          </a:bodyPr>
          <a:lstStyle/>
          <a:p>
            <a:pPr>
              <a:lnSpc>
                <a:spcPct val="115000"/>
              </a:lnSpc>
              <a:spcAft>
                <a:spcPts val="1000"/>
              </a:spcAft>
            </a:pPr>
            <a:r>
              <a:rPr lang="ru-RU" sz="2700" dirty="0"/>
              <a:t>Планирование внутреннего контроля в лаборатории </a:t>
            </a:r>
          </a:p>
        </p:txBody>
      </p:sp>
    </p:spTree>
    <p:extLst>
      <p:ext uri="{BB962C8B-B14F-4D97-AF65-F5344CB8AC3E}">
        <p14:creationId xmlns:p14="http://schemas.microsoft.com/office/powerpoint/2010/main" val="2746049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a:extLst>
              <a:ext uri="{FF2B5EF4-FFF2-40B4-BE49-F238E27FC236}">
                <a16:creationId xmlns:a16="http://schemas.microsoft.com/office/drawing/2014/main" id="{A20D3069-72C9-859B-D408-C7A7369AEAF7}"/>
              </a:ext>
            </a:extLst>
          </p:cNvPr>
          <p:cNvGraphicFramePr>
            <a:graphicFrameLocks noGrp="1"/>
          </p:cNvGraphicFramePr>
          <p:nvPr>
            <p:ph idx="1"/>
            <p:extLst>
              <p:ext uri="{D42A27DB-BD31-4B8C-83A1-F6EECF244321}">
                <p14:modId xmlns:p14="http://schemas.microsoft.com/office/powerpoint/2010/main" val="86431750"/>
              </p:ext>
            </p:extLst>
          </p:nvPr>
        </p:nvGraphicFramePr>
        <p:xfrm>
          <a:off x="539553" y="964586"/>
          <a:ext cx="8147247" cy="5345921"/>
        </p:xfrm>
        <a:graphic>
          <a:graphicData uri="http://schemas.openxmlformats.org/drawingml/2006/table">
            <a:tbl>
              <a:tblPr firstRow="1" firstCol="1" bandRow="1">
                <a:tableStyleId>{5C22544A-7EE6-4342-B048-85BDC9FD1C3A}</a:tableStyleId>
              </a:tblPr>
              <a:tblGrid>
                <a:gridCol w="2715749">
                  <a:extLst>
                    <a:ext uri="{9D8B030D-6E8A-4147-A177-3AD203B41FA5}">
                      <a16:colId xmlns:a16="http://schemas.microsoft.com/office/drawing/2014/main" val="3650384525"/>
                    </a:ext>
                  </a:extLst>
                </a:gridCol>
                <a:gridCol w="2715749">
                  <a:extLst>
                    <a:ext uri="{9D8B030D-6E8A-4147-A177-3AD203B41FA5}">
                      <a16:colId xmlns:a16="http://schemas.microsoft.com/office/drawing/2014/main" val="2927139816"/>
                    </a:ext>
                  </a:extLst>
                </a:gridCol>
                <a:gridCol w="2715749">
                  <a:extLst>
                    <a:ext uri="{9D8B030D-6E8A-4147-A177-3AD203B41FA5}">
                      <a16:colId xmlns:a16="http://schemas.microsoft.com/office/drawing/2014/main" val="2816408543"/>
                    </a:ext>
                  </a:extLst>
                </a:gridCol>
              </a:tblGrid>
              <a:tr h="404199">
                <a:tc>
                  <a:txBody>
                    <a:bodyPr/>
                    <a:lstStyle/>
                    <a:p>
                      <a:pPr>
                        <a:lnSpc>
                          <a:spcPct val="107000"/>
                        </a:lnSpc>
                        <a:spcAft>
                          <a:spcPts val="800"/>
                        </a:spcAft>
                      </a:pPr>
                      <a:r>
                        <a:rPr lang="ru-RU" sz="1400">
                          <a:effectLst/>
                        </a:rPr>
                        <a:t>Алгоритм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94469" marB="94469" anchor="ctr"/>
                </a:tc>
                <a:tc>
                  <a:txBody>
                    <a:bodyPr/>
                    <a:lstStyle/>
                    <a:p>
                      <a:pPr>
                        <a:lnSpc>
                          <a:spcPct val="107000"/>
                        </a:lnSpc>
                        <a:spcAft>
                          <a:spcPts val="800"/>
                        </a:spcAft>
                      </a:pPr>
                      <a:r>
                        <a:rPr lang="ru-RU" sz="1400">
                          <a:effectLst/>
                        </a:rPr>
                        <a:t>Суть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94469" marB="94469" anchor="ctr"/>
                </a:tc>
                <a:tc>
                  <a:txBody>
                    <a:bodyPr/>
                    <a:lstStyle/>
                    <a:p>
                      <a:pPr>
                        <a:lnSpc>
                          <a:spcPct val="107000"/>
                        </a:lnSpc>
                        <a:spcAft>
                          <a:spcPts val="800"/>
                        </a:spcAft>
                      </a:pPr>
                      <a:r>
                        <a:rPr lang="ru-RU" sz="1400">
                          <a:effectLst/>
                        </a:rPr>
                        <a:t>Что контролируют</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94469" marB="94469" anchor="ctr"/>
                </a:tc>
                <a:extLst>
                  <a:ext uri="{0D108BD9-81ED-4DB2-BD59-A6C34878D82A}">
                    <a16:rowId xmlns:a16="http://schemas.microsoft.com/office/drawing/2014/main" val="1354942943"/>
                  </a:ext>
                </a:extLst>
              </a:tr>
              <a:tr h="838125">
                <a:tc>
                  <a:txBody>
                    <a:bodyPr/>
                    <a:lstStyle/>
                    <a:p>
                      <a:pPr>
                        <a:lnSpc>
                          <a:spcPct val="107000"/>
                        </a:lnSpc>
                        <a:spcAft>
                          <a:spcPts val="800"/>
                        </a:spcAft>
                      </a:pPr>
                      <a:r>
                        <a:rPr lang="ru-RU" sz="1400">
                          <a:effectLst/>
                        </a:rPr>
                        <a:t>С применением ОК</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85022" marB="85022"/>
                </a:tc>
                <a:tc>
                  <a:txBody>
                    <a:bodyPr/>
                    <a:lstStyle/>
                    <a:p>
                      <a:pPr>
                        <a:lnSpc>
                          <a:spcPct val="107000"/>
                        </a:lnSpc>
                        <a:spcAft>
                          <a:spcPts val="800"/>
                        </a:spcAft>
                      </a:pPr>
                      <a:r>
                        <a:rPr lang="ru-RU" sz="1400">
                          <a:effectLst/>
                        </a:rPr>
                        <a:t>Анализ образца для контроля с известным значением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85022" marB="85022"/>
                </a:tc>
                <a:tc>
                  <a:txBody>
                    <a:bodyPr/>
                    <a:lstStyle/>
                    <a:p>
                      <a:pPr>
                        <a:lnSpc>
                          <a:spcPct val="107000"/>
                        </a:lnSpc>
                        <a:spcAft>
                          <a:spcPts val="800"/>
                        </a:spcAft>
                      </a:pPr>
                      <a:r>
                        <a:rPr lang="ru-RU" sz="1400">
                          <a:effectLst/>
                        </a:rPr>
                        <a:t>Точность (правильность)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85022" marB="85022"/>
                </a:tc>
                <a:extLst>
                  <a:ext uri="{0D108BD9-81ED-4DB2-BD59-A6C34878D82A}">
                    <a16:rowId xmlns:a16="http://schemas.microsoft.com/office/drawing/2014/main" val="590942182"/>
                  </a:ext>
                </a:extLst>
              </a:tr>
              <a:tr h="838125">
                <a:tc>
                  <a:txBody>
                    <a:bodyPr/>
                    <a:lstStyle/>
                    <a:p>
                      <a:pPr>
                        <a:lnSpc>
                          <a:spcPct val="107000"/>
                        </a:lnSpc>
                        <a:spcAft>
                          <a:spcPts val="800"/>
                        </a:spcAft>
                      </a:pPr>
                      <a:r>
                        <a:rPr lang="ru-RU" sz="1400">
                          <a:effectLst/>
                        </a:rPr>
                        <a:t>Метод добавок</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85022" marB="85022"/>
                </a:tc>
                <a:tc>
                  <a:txBody>
                    <a:bodyPr/>
                    <a:lstStyle/>
                    <a:p>
                      <a:pPr>
                        <a:lnSpc>
                          <a:spcPct val="107000"/>
                        </a:lnSpc>
                        <a:spcAft>
                          <a:spcPts val="800"/>
                        </a:spcAft>
                      </a:pPr>
                      <a:r>
                        <a:rPr lang="ru-RU" sz="1400">
                          <a:effectLst/>
                        </a:rPr>
                        <a:t>Анализ пробы с известной добавкой определяемого компонента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85022" marB="85022"/>
                </a:tc>
                <a:tc>
                  <a:txBody>
                    <a:bodyPr/>
                    <a:lstStyle/>
                    <a:p>
                      <a:pPr>
                        <a:lnSpc>
                          <a:spcPct val="107000"/>
                        </a:lnSpc>
                        <a:spcAft>
                          <a:spcPts val="800"/>
                        </a:spcAft>
                      </a:pPr>
                      <a:r>
                        <a:rPr lang="ru-RU" sz="1400">
                          <a:effectLst/>
                        </a:rPr>
                        <a:t>Точность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85022" marB="85022"/>
                </a:tc>
                <a:extLst>
                  <a:ext uri="{0D108BD9-81ED-4DB2-BD59-A6C34878D82A}">
                    <a16:rowId xmlns:a16="http://schemas.microsoft.com/office/drawing/2014/main" val="3907605507"/>
                  </a:ext>
                </a:extLst>
              </a:tr>
              <a:tr h="838125">
                <a:tc>
                  <a:txBody>
                    <a:bodyPr/>
                    <a:lstStyle/>
                    <a:p>
                      <a:pPr>
                        <a:lnSpc>
                          <a:spcPct val="107000"/>
                        </a:lnSpc>
                        <a:spcAft>
                          <a:spcPts val="800"/>
                        </a:spcAft>
                      </a:pPr>
                      <a:r>
                        <a:rPr lang="ru-RU" sz="1400">
                          <a:effectLst/>
                        </a:rPr>
                        <a:t>Метод разбавления</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85022" marB="85022"/>
                </a:tc>
                <a:tc>
                  <a:txBody>
                    <a:bodyPr/>
                    <a:lstStyle/>
                    <a:p>
                      <a:pPr>
                        <a:lnSpc>
                          <a:spcPct val="107000"/>
                        </a:lnSpc>
                        <a:spcAft>
                          <a:spcPts val="800"/>
                        </a:spcAft>
                      </a:pPr>
                      <a:r>
                        <a:rPr lang="ru-RU" sz="1400" dirty="0">
                          <a:effectLst/>
                        </a:rPr>
                        <a:t>Анализ пробы, разбавленной в известном отношении</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85022" marB="85022"/>
                </a:tc>
                <a:tc>
                  <a:txBody>
                    <a:bodyPr/>
                    <a:lstStyle/>
                    <a:p>
                      <a:pPr>
                        <a:lnSpc>
                          <a:spcPct val="107000"/>
                        </a:lnSpc>
                        <a:spcAft>
                          <a:spcPts val="800"/>
                        </a:spcAft>
                      </a:pPr>
                      <a:r>
                        <a:rPr lang="ru-RU" sz="1400">
                          <a:effectLst/>
                        </a:rPr>
                        <a:t>Точность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85022" marB="85022"/>
                </a:tc>
                <a:extLst>
                  <a:ext uri="{0D108BD9-81ED-4DB2-BD59-A6C34878D82A}">
                    <a16:rowId xmlns:a16="http://schemas.microsoft.com/office/drawing/2014/main" val="3469770951"/>
                  </a:ext>
                </a:extLst>
              </a:tr>
              <a:tr h="611716">
                <a:tc>
                  <a:txBody>
                    <a:bodyPr/>
                    <a:lstStyle/>
                    <a:p>
                      <a:pPr>
                        <a:lnSpc>
                          <a:spcPct val="107000"/>
                        </a:lnSpc>
                        <a:spcAft>
                          <a:spcPts val="800"/>
                        </a:spcAft>
                      </a:pPr>
                      <a:r>
                        <a:rPr lang="ru-RU" sz="1400">
                          <a:effectLst/>
                        </a:rPr>
                        <a:t>Метод добавок + разбавления</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85022" marB="85022"/>
                </a:tc>
                <a:tc>
                  <a:txBody>
                    <a:bodyPr/>
                    <a:lstStyle/>
                    <a:p>
                      <a:pPr>
                        <a:lnSpc>
                          <a:spcPct val="107000"/>
                        </a:lnSpc>
                        <a:spcAft>
                          <a:spcPts val="800"/>
                        </a:spcAft>
                      </a:pPr>
                      <a:r>
                        <a:rPr lang="ru-RU" sz="1400">
                          <a:effectLst/>
                        </a:rPr>
                        <a:t>Комбинация двух методов</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85022" marB="85022"/>
                </a:tc>
                <a:tc>
                  <a:txBody>
                    <a:bodyPr/>
                    <a:lstStyle/>
                    <a:p>
                      <a:pPr>
                        <a:lnSpc>
                          <a:spcPct val="107000"/>
                        </a:lnSpc>
                        <a:spcAft>
                          <a:spcPts val="800"/>
                        </a:spcAft>
                      </a:pPr>
                      <a:r>
                        <a:rPr lang="ru-RU" sz="1400">
                          <a:effectLst/>
                        </a:rPr>
                        <a:t>Точность при отсутствии ОК</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85022" marB="85022"/>
                </a:tc>
                <a:extLst>
                  <a:ext uri="{0D108BD9-81ED-4DB2-BD59-A6C34878D82A}">
                    <a16:rowId xmlns:a16="http://schemas.microsoft.com/office/drawing/2014/main" val="1185818989"/>
                  </a:ext>
                </a:extLst>
              </a:tr>
              <a:tr h="592822">
                <a:tc>
                  <a:txBody>
                    <a:bodyPr/>
                    <a:lstStyle/>
                    <a:p>
                      <a:pPr>
                        <a:lnSpc>
                          <a:spcPct val="107000"/>
                        </a:lnSpc>
                        <a:spcAft>
                          <a:spcPts val="800"/>
                        </a:spcAft>
                      </a:pPr>
                      <a:r>
                        <a:rPr lang="ru-RU" sz="1400">
                          <a:effectLst/>
                        </a:rPr>
                        <a:t>Варьирование навески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75575" marR="75575" marT="75575" marB="75575" anchor="ctr"/>
                </a:tc>
                <a:tc>
                  <a:txBody>
                    <a:bodyPr/>
                    <a:lstStyle/>
                    <a:p>
                      <a:pPr>
                        <a:lnSpc>
                          <a:spcPct val="107000"/>
                        </a:lnSpc>
                        <a:spcAft>
                          <a:spcPts val="800"/>
                        </a:spcAft>
                      </a:pPr>
                      <a:r>
                        <a:rPr lang="ru-RU" sz="1400">
                          <a:effectLst/>
                        </a:rPr>
                        <a:t>Анализ разных навесок (объёмов) одной пробы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75575" marR="75575" marT="75575" marB="75575" anchor="ctr"/>
                </a:tc>
                <a:tc>
                  <a:txBody>
                    <a:bodyPr/>
                    <a:lstStyle/>
                    <a:p>
                      <a:pPr>
                        <a:lnSpc>
                          <a:spcPct val="107000"/>
                        </a:lnSpc>
                        <a:spcAft>
                          <a:spcPts val="800"/>
                        </a:spcAft>
                      </a:pPr>
                      <a:r>
                        <a:rPr lang="ru-RU" sz="1400">
                          <a:effectLst/>
                        </a:rPr>
                        <a:t>Точность при отсутствии ОК</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75575" marR="75575" marT="75575" marB="75575" anchor="ctr"/>
                </a:tc>
                <a:extLst>
                  <a:ext uri="{0D108BD9-81ED-4DB2-BD59-A6C34878D82A}">
                    <a16:rowId xmlns:a16="http://schemas.microsoft.com/office/drawing/2014/main" val="774764494"/>
                  </a:ext>
                </a:extLst>
              </a:tr>
              <a:tr h="592822">
                <a:tc>
                  <a:txBody>
                    <a:bodyPr/>
                    <a:lstStyle/>
                    <a:p>
                      <a:pPr>
                        <a:lnSpc>
                          <a:spcPct val="107000"/>
                        </a:lnSpc>
                        <a:spcAft>
                          <a:spcPts val="800"/>
                        </a:spcAft>
                      </a:pPr>
                      <a:r>
                        <a:rPr lang="ru-RU" sz="1400">
                          <a:effectLst/>
                        </a:rPr>
                        <a:t>Контрольная методика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75575" marR="75575" marT="75575" marB="75575" anchor="ctr"/>
                </a:tc>
                <a:tc>
                  <a:txBody>
                    <a:bodyPr/>
                    <a:lstStyle/>
                    <a:p>
                      <a:pPr>
                        <a:lnSpc>
                          <a:spcPct val="107000"/>
                        </a:lnSpc>
                        <a:spcAft>
                          <a:spcPts val="800"/>
                        </a:spcAft>
                      </a:pPr>
                      <a:r>
                        <a:rPr lang="ru-RU" sz="1400">
                          <a:effectLst/>
                        </a:rPr>
                        <a:t>Анализ пробы аттестованной методикой сравнения</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75575" marR="75575" marT="75575" marB="75575" anchor="ctr"/>
                </a:tc>
                <a:tc>
                  <a:txBody>
                    <a:bodyPr/>
                    <a:lstStyle/>
                    <a:p>
                      <a:pPr>
                        <a:lnSpc>
                          <a:spcPct val="107000"/>
                        </a:lnSpc>
                        <a:spcAft>
                          <a:spcPts val="800"/>
                        </a:spcAft>
                      </a:pPr>
                      <a:r>
                        <a:rPr lang="ru-RU" sz="1400">
                          <a:effectLst/>
                        </a:rPr>
                        <a:t>Точность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75575" marR="75575" marT="75575" marB="75575" anchor="ctr"/>
                </a:tc>
                <a:extLst>
                  <a:ext uri="{0D108BD9-81ED-4DB2-BD59-A6C34878D82A}">
                    <a16:rowId xmlns:a16="http://schemas.microsoft.com/office/drawing/2014/main" val="4065855561"/>
                  </a:ext>
                </a:extLst>
              </a:tr>
              <a:tr h="611716">
                <a:tc>
                  <a:txBody>
                    <a:bodyPr/>
                    <a:lstStyle/>
                    <a:p>
                      <a:pPr>
                        <a:lnSpc>
                          <a:spcPct val="107000"/>
                        </a:lnSpc>
                        <a:spcAft>
                          <a:spcPts val="800"/>
                        </a:spcAft>
                      </a:pPr>
                      <a:r>
                        <a:rPr lang="ru-RU" sz="1400">
                          <a:effectLst/>
                        </a:rPr>
                        <a:t>Повторный анализ</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85022" marB="85022"/>
                </a:tc>
                <a:tc>
                  <a:txBody>
                    <a:bodyPr/>
                    <a:lstStyle/>
                    <a:p>
                      <a:pPr>
                        <a:lnSpc>
                          <a:spcPct val="107000"/>
                        </a:lnSpc>
                        <a:spcAft>
                          <a:spcPts val="800"/>
                        </a:spcAft>
                      </a:pPr>
                      <a:r>
                        <a:rPr lang="ru-RU" sz="1400">
                          <a:effectLst/>
                        </a:rPr>
                        <a:t>Повторное измерение идентичной пробы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85022" marB="85022"/>
                </a:tc>
                <a:tc>
                  <a:txBody>
                    <a:bodyPr/>
                    <a:lstStyle/>
                    <a:p>
                      <a:pPr>
                        <a:lnSpc>
                          <a:spcPct val="107000"/>
                        </a:lnSpc>
                        <a:spcAft>
                          <a:spcPts val="800"/>
                        </a:spcAft>
                      </a:pPr>
                      <a:r>
                        <a:rPr lang="ru-RU" sz="1400" dirty="0" err="1">
                          <a:effectLst/>
                        </a:rPr>
                        <a:t>Внутрилабораторная</a:t>
                      </a:r>
                      <a:r>
                        <a:rPr lang="ru-RU" sz="1400" dirty="0">
                          <a:effectLst/>
                        </a:rPr>
                        <a:t> прецизионность</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3362" marR="113362" marT="85022" marB="85022"/>
                </a:tc>
                <a:extLst>
                  <a:ext uri="{0D108BD9-81ED-4DB2-BD59-A6C34878D82A}">
                    <a16:rowId xmlns:a16="http://schemas.microsoft.com/office/drawing/2014/main" val="182981488"/>
                  </a:ext>
                </a:extLst>
              </a:tr>
            </a:tbl>
          </a:graphicData>
        </a:graphic>
      </p:graphicFrame>
      <p:sp>
        <p:nvSpPr>
          <p:cNvPr id="4" name="Заголовок 1">
            <a:extLst>
              <a:ext uri="{FF2B5EF4-FFF2-40B4-BE49-F238E27FC236}">
                <a16:creationId xmlns:a16="http://schemas.microsoft.com/office/drawing/2014/main" id="{4BE1F8BB-56F5-28B0-DF76-083B17F4B1AE}"/>
              </a:ext>
            </a:extLst>
          </p:cNvPr>
          <p:cNvSpPr>
            <a:spLocks noGrp="1"/>
          </p:cNvSpPr>
          <p:nvPr>
            <p:ph type="title"/>
          </p:nvPr>
        </p:nvSpPr>
        <p:spPr>
          <a:xfrm>
            <a:off x="457200" y="188640"/>
            <a:ext cx="8435280" cy="792088"/>
          </a:xfrm>
        </p:spPr>
        <p:txBody>
          <a:bodyPr>
            <a:normAutofit fontScale="90000"/>
          </a:bodyPr>
          <a:lstStyle/>
          <a:p>
            <a:pPr>
              <a:lnSpc>
                <a:spcPct val="115000"/>
              </a:lnSpc>
              <a:spcAft>
                <a:spcPts val="1000"/>
              </a:spcAft>
            </a:pPr>
            <a:br>
              <a:rPr lang="ru-RU" sz="2700" dirty="0"/>
            </a:br>
            <a:r>
              <a:rPr lang="ru-RU" sz="2700" dirty="0"/>
              <a:t>Средства и алгоритмы контроля</a:t>
            </a:r>
            <a:br>
              <a:rPr lang="ru-RU" sz="1800" b="1" dirty="0">
                <a:effectLst/>
                <a:latin typeface="Times New Roman" panose="02020603050405020304" pitchFamily="18" charset="0"/>
                <a:ea typeface="Times New Roman" panose="02020603050405020304" pitchFamily="18" charset="0"/>
              </a:rPr>
            </a:br>
            <a:endParaRPr lang="ru-RU" sz="2700" dirty="0"/>
          </a:p>
        </p:txBody>
      </p:sp>
    </p:spTree>
    <p:extLst>
      <p:ext uri="{BB962C8B-B14F-4D97-AF65-F5344CB8AC3E}">
        <p14:creationId xmlns:p14="http://schemas.microsoft.com/office/powerpoint/2010/main" val="38102741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C1D334A-9599-E589-9C2A-09858A948934}"/>
              </a:ext>
            </a:extLst>
          </p:cNvPr>
          <p:cNvSpPr>
            <a:spLocks noGrp="1"/>
          </p:cNvSpPr>
          <p:nvPr>
            <p:ph idx="1"/>
          </p:nvPr>
        </p:nvSpPr>
        <p:spPr>
          <a:xfrm>
            <a:off x="457200" y="908720"/>
            <a:ext cx="8229600" cy="5400640"/>
          </a:xfrm>
        </p:spPr>
        <p:txBody>
          <a:bodyPr>
            <a:normAutofit/>
          </a:bodyPr>
          <a:lstStyle/>
          <a:p>
            <a:pPr marL="137160" indent="0">
              <a:buNone/>
            </a:pPr>
            <a:r>
              <a:rPr lang="ru-RU" sz="2000" b="1" dirty="0">
                <a:solidFill>
                  <a:srgbClr val="FFFF00"/>
                </a:solidFill>
                <a:effectLst/>
                <a:ea typeface="Times New Roman" panose="02020603050405020304" pitchFamily="18" charset="0"/>
              </a:rPr>
              <a:t>Пример: как оценивают результат контрольной процедуры</a:t>
            </a:r>
          </a:p>
          <a:p>
            <a:r>
              <a:rPr lang="ru-RU" sz="2000" dirty="0">
                <a:effectLst/>
                <a:ea typeface="Calibri" panose="020F0502020204030204" pitchFamily="34" charset="0"/>
                <a:cs typeface="Times New Roman" panose="02020603050405020304" pitchFamily="18" charset="0"/>
              </a:rPr>
              <a:t>Покажем на образце для контроля. </a:t>
            </a:r>
          </a:p>
          <a:p>
            <a:pPr marL="137160" indent="0">
              <a:buNone/>
            </a:pPr>
            <a:r>
              <a:rPr lang="ru-RU" sz="2000" dirty="0">
                <a:effectLst/>
                <a:ea typeface="Calibri" panose="020F0502020204030204" pitchFamily="34" charset="0"/>
                <a:cs typeface="Times New Roman" panose="02020603050405020304" pitchFamily="18" charset="0"/>
              </a:rPr>
              <a:t>Пусть аттестованное значение массовой концентрации железа в контрольном образце </a:t>
            </a:r>
            <a:r>
              <a:rPr lang="ru-RU" sz="2000" dirty="0" err="1">
                <a:effectLst/>
                <a:ea typeface="Calibri" panose="020F0502020204030204" pitchFamily="34" charset="0"/>
                <a:cs typeface="Times New Roman" panose="02020603050405020304" pitchFamily="18" charset="0"/>
              </a:rPr>
              <a:t>C</a:t>
            </a:r>
            <a:r>
              <a:rPr lang="ru-RU" sz="2000" baseline="-25000" dirty="0" err="1">
                <a:effectLst/>
                <a:ea typeface="Calibri" panose="020F0502020204030204" pitchFamily="34" charset="0"/>
                <a:cs typeface="Times New Roman" panose="02020603050405020304" pitchFamily="18" charset="0"/>
              </a:rPr>
              <a:t>атт</a:t>
            </a:r>
            <a:r>
              <a:rPr lang="ru-RU" sz="2000" dirty="0">
                <a:effectLst/>
                <a:ea typeface="Calibri" panose="020F0502020204030204" pitchFamily="34" charset="0"/>
                <a:cs typeface="Times New Roman" panose="02020603050405020304" pitchFamily="18" charset="0"/>
              </a:rPr>
              <a:t> = 0,500 мг/дм³, а лаборатория получила C = 0,470 мг/дм³. </a:t>
            </a:r>
          </a:p>
          <a:p>
            <a:pPr marL="137160" indent="0">
              <a:buNone/>
            </a:pPr>
            <a:r>
              <a:rPr lang="ru-RU" sz="2000" dirty="0">
                <a:effectLst/>
                <a:ea typeface="Calibri" panose="020F0502020204030204" pitchFamily="34" charset="0"/>
                <a:cs typeface="Times New Roman" panose="02020603050405020304" pitchFamily="18" charset="0"/>
              </a:rPr>
              <a:t>Результат контрольной процедуры — модуль расхождения: </a:t>
            </a:r>
            <a:r>
              <a:rPr lang="ru-RU" sz="2000" dirty="0" err="1">
                <a:effectLst/>
                <a:ea typeface="Calibri" panose="020F0502020204030204" pitchFamily="34" charset="0"/>
                <a:cs typeface="Times New Roman" panose="02020603050405020304" pitchFamily="18" charset="0"/>
              </a:rPr>
              <a:t>K</a:t>
            </a:r>
            <a:r>
              <a:rPr lang="ru-RU" sz="2000" baseline="-25000" dirty="0" err="1">
                <a:effectLst/>
                <a:ea typeface="Calibri" panose="020F0502020204030204" pitchFamily="34" charset="0"/>
                <a:cs typeface="Times New Roman" panose="02020603050405020304" pitchFamily="18" charset="0"/>
              </a:rPr>
              <a:t>к</a:t>
            </a:r>
            <a:r>
              <a:rPr lang="ru-RU" sz="2000" dirty="0">
                <a:effectLst/>
                <a:ea typeface="Calibri" panose="020F0502020204030204" pitchFamily="34" charset="0"/>
                <a:cs typeface="Times New Roman" panose="02020603050405020304" pitchFamily="18" charset="0"/>
              </a:rPr>
              <a:t> = |C − </a:t>
            </a:r>
            <a:r>
              <a:rPr lang="ru-RU" sz="2000" dirty="0" err="1">
                <a:effectLst/>
                <a:ea typeface="Calibri" panose="020F0502020204030204" pitchFamily="34" charset="0"/>
                <a:cs typeface="Times New Roman" panose="02020603050405020304" pitchFamily="18" charset="0"/>
              </a:rPr>
              <a:t>C</a:t>
            </a:r>
            <a:r>
              <a:rPr lang="ru-RU" sz="2000" baseline="-25000" dirty="0" err="1">
                <a:effectLst/>
                <a:ea typeface="Calibri" panose="020F0502020204030204" pitchFamily="34" charset="0"/>
                <a:cs typeface="Times New Roman" panose="02020603050405020304" pitchFamily="18" charset="0"/>
              </a:rPr>
              <a:t>атт</a:t>
            </a:r>
            <a:r>
              <a:rPr lang="ru-RU" sz="2000" dirty="0">
                <a:effectLst/>
                <a:ea typeface="Calibri" panose="020F0502020204030204" pitchFamily="34" charset="0"/>
                <a:cs typeface="Times New Roman" panose="02020603050405020304" pitchFamily="18" charset="0"/>
              </a:rPr>
              <a:t>| = 0,030 мг/дм³. </a:t>
            </a:r>
          </a:p>
          <a:p>
            <a:pPr marL="137160" indent="0">
              <a:buNone/>
            </a:pPr>
            <a:r>
              <a:rPr lang="ru-RU" sz="2000" dirty="0">
                <a:effectLst/>
                <a:ea typeface="Calibri" panose="020F0502020204030204" pitchFamily="34" charset="0"/>
                <a:cs typeface="Times New Roman" panose="02020603050405020304" pitchFamily="18" charset="0"/>
              </a:rPr>
              <a:t>Его сравнивают с нормативом контроля точности K, который рассчитывают из показателей точности методики (он связан с характеристиками погрешности и </a:t>
            </a:r>
            <a:r>
              <a:rPr lang="ru-RU" sz="2000" u="sng" dirty="0">
                <a:effectLst/>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неопределённостью</a:t>
            </a:r>
            <a:r>
              <a:rPr lang="ru-RU" sz="2000" dirty="0">
                <a:effectLst/>
                <a:ea typeface="Calibri" panose="020F0502020204030204" pitchFamily="34" charset="0"/>
                <a:cs typeface="Times New Roman" panose="02020603050405020304" pitchFamily="18" charset="0"/>
              </a:rPr>
              <a:t> аттестованного значения). </a:t>
            </a:r>
          </a:p>
          <a:p>
            <a:pPr marL="137160" indent="0">
              <a:buNone/>
            </a:pPr>
            <a:r>
              <a:rPr lang="ru-RU" sz="2000" dirty="0">
                <a:effectLst/>
                <a:ea typeface="Calibri" panose="020F0502020204030204" pitchFamily="34" charset="0"/>
                <a:cs typeface="Times New Roman" panose="02020603050405020304" pitchFamily="18" charset="0"/>
              </a:rPr>
              <a:t>Если </a:t>
            </a:r>
            <a:r>
              <a:rPr lang="ru-RU" sz="2000" dirty="0" err="1">
                <a:effectLst/>
                <a:ea typeface="Calibri" panose="020F0502020204030204" pitchFamily="34" charset="0"/>
                <a:cs typeface="Times New Roman" panose="02020603050405020304" pitchFamily="18" charset="0"/>
              </a:rPr>
              <a:t>K</a:t>
            </a:r>
            <a:r>
              <a:rPr lang="ru-RU" sz="2000" baseline="-25000" dirty="0" err="1">
                <a:effectLst/>
                <a:ea typeface="Calibri" panose="020F0502020204030204" pitchFamily="34" charset="0"/>
                <a:cs typeface="Times New Roman" panose="02020603050405020304" pitchFamily="18" charset="0"/>
              </a:rPr>
              <a:t>к</a:t>
            </a:r>
            <a:r>
              <a:rPr lang="ru-RU" sz="2000" dirty="0">
                <a:effectLst/>
                <a:ea typeface="Calibri" panose="020F0502020204030204" pitchFamily="34" charset="0"/>
                <a:cs typeface="Times New Roman" panose="02020603050405020304" pitchFamily="18" charset="0"/>
              </a:rPr>
              <a:t> ≤ K — процедура удовлетворительна; если </a:t>
            </a:r>
            <a:r>
              <a:rPr lang="ru-RU" sz="2000" dirty="0" err="1">
                <a:effectLst/>
                <a:ea typeface="Calibri" panose="020F0502020204030204" pitchFamily="34" charset="0"/>
                <a:cs typeface="Times New Roman" panose="02020603050405020304" pitchFamily="18" charset="0"/>
              </a:rPr>
              <a:t>K</a:t>
            </a:r>
            <a:r>
              <a:rPr lang="ru-RU" sz="2000" baseline="-25000" dirty="0" err="1">
                <a:effectLst/>
                <a:ea typeface="Calibri" panose="020F0502020204030204" pitchFamily="34" charset="0"/>
                <a:cs typeface="Times New Roman" panose="02020603050405020304" pitchFamily="18" charset="0"/>
              </a:rPr>
              <a:t>к</a:t>
            </a:r>
            <a:r>
              <a:rPr lang="ru-RU" sz="2000" dirty="0">
                <a:effectLst/>
                <a:ea typeface="Calibri" panose="020F0502020204030204" pitchFamily="34" charset="0"/>
                <a:cs typeface="Times New Roman" panose="02020603050405020304" pitchFamily="18" charset="0"/>
              </a:rPr>
              <a:t> &gt; K — результат неудовлетворительный: работы приостанавливают, находят и устраняют причину</a:t>
            </a:r>
            <a:endParaRPr lang="ru-RU" sz="3200" dirty="0"/>
          </a:p>
        </p:txBody>
      </p:sp>
    </p:spTree>
    <p:extLst>
      <p:ext uri="{BB962C8B-B14F-4D97-AF65-F5344CB8AC3E}">
        <p14:creationId xmlns:p14="http://schemas.microsoft.com/office/powerpoint/2010/main" val="2731072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F08D19AD-CDCD-9D12-C18C-5DA9A637C11A}"/>
              </a:ext>
            </a:extLst>
          </p:cNvPr>
          <p:cNvGraphicFramePr>
            <a:graphicFrameLocks noGrp="1"/>
          </p:cNvGraphicFramePr>
          <p:nvPr>
            <p:ph idx="1"/>
            <p:extLst>
              <p:ext uri="{D42A27DB-BD31-4B8C-83A1-F6EECF244321}">
                <p14:modId xmlns:p14="http://schemas.microsoft.com/office/powerpoint/2010/main" val="4145473071"/>
              </p:ext>
            </p:extLst>
          </p:nvPr>
        </p:nvGraphicFramePr>
        <p:xfrm>
          <a:off x="899592" y="1484784"/>
          <a:ext cx="7200900" cy="2714435"/>
        </p:xfrm>
        <a:graphic>
          <a:graphicData uri="http://schemas.openxmlformats.org/drawingml/2006/table">
            <a:tbl>
              <a:tblPr firstRow="1" firstCol="1" bandRow="1">
                <a:tableStyleId>{5C22544A-7EE6-4342-B048-85BDC9FD1C3A}</a:tableStyleId>
              </a:tblPr>
              <a:tblGrid>
                <a:gridCol w="2400300">
                  <a:extLst>
                    <a:ext uri="{9D8B030D-6E8A-4147-A177-3AD203B41FA5}">
                      <a16:colId xmlns:a16="http://schemas.microsoft.com/office/drawing/2014/main" val="3355808230"/>
                    </a:ext>
                  </a:extLst>
                </a:gridCol>
                <a:gridCol w="2400300">
                  <a:extLst>
                    <a:ext uri="{9D8B030D-6E8A-4147-A177-3AD203B41FA5}">
                      <a16:colId xmlns:a16="http://schemas.microsoft.com/office/drawing/2014/main" val="702731158"/>
                    </a:ext>
                  </a:extLst>
                </a:gridCol>
                <a:gridCol w="2400300">
                  <a:extLst>
                    <a:ext uri="{9D8B030D-6E8A-4147-A177-3AD203B41FA5}">
                      <a16:colId xmlns:a16="http://schemas.microsoft.com/office/drawing/2014/main" val="3670672136"/>
                    </a:ext>
                  </a:extLst>
                </a:gridCol>
              </a:tblGrid>
              <a:tr h="0">
                <a:tc>
                  <a:txBody>
                    <a:bodyPr/>
                    <a:lstStyle/>
                    <a:p>
                      <a:pPr>
                        <a:lnSpc>
                          <a:spcPct val="107000"/>
                        </a:lnSpc>
                        <a:spcAft>
                          <a:spcPts val="800"/>
                        </a:spcAft>
                      </a:pPr>
                      <a:r>
                        <a:rPr lang="ru-RU" sz="1400">
                          <a:effectLst/>
                        </a:rPr>
                        <a:t>Показатель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0" marB="95250" anchor="ctr"/>
                </a:tc>
                <a:tc>
                  <a:txBody>
                    <a:bodyPr/>
                    <a:lstStyle/>
                    <a:p>
                      <a:pPr>
                        <a:lnSpc>
                          <a:spcPct val="107000"/>
                        </a:lnSpc>
                        <a:spcAft>
                          <a:spcPts val="800"/>
                        </a:spcAft>
                      </a:pPr>
                      <a:r>
                        <a:rPr lang="ru-RU" sz="1400" dirty="0">
                          <a:effectLst/>
                        </a:rPr>
                        <a:t>Что характеризует</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0" marB="95250" anchor="ctr"/>
                </a:tc>
                <a:tc>
                  <a:txBody>
                    <a:bodyPr/>
                    <a:lstStyle/>
                    <a:p>
                      <a:pPr>
                        <a:lnSpc>
                          <a:spcPct val="107000"/>
                        </a:lnSpc>
                        <a:spcAft>
                          <a:spcPts val="800"/>
                        </a:spcAft>
                      </a:pPr>
                      <a:r>
                        <a:rPr lang="ru-RU" sz="1400">
                          <a:effectLst/>
                        </a:rPr>
                        <a:t>Как контролируют</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0" marB="95250" anchor="ctr"/>
                </a:tc>
                <a:extLst>
                  <a:ext uri="{0D108BD9-81ED-4DB2-BD59-A6C34878D82A}">
                    <a16:rowId xmlns:a16="http://schemas.microsoft.com/office/drawing/2014/main" val="1351556271"/>
                  </a:ext>
                </a:extLst>
              </a:tr>
              <a:tr h="0">
                <a:tc>
                  <a:txBody>
                    <a:bodyPr/>
                    <a:lstStyle/>
                    <a:p>
                      <a:pPr>
                        <a:lnSpc>
                          <a:spcPct val="107000"/>
                        </a:lnSpc>
                        <a:spcAft>
                          <a:spcPts val="800"/>
                        </a:spcAft>
                      </a:pPr>
                      <a:r>
                        <a:rPr lang="ru-RU" sz="1400">
                          <a:effectLst/>
                        </a:rPr>
                        <a:t>Повторяемость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85725" marB="85725"/>
                </a:tc>
                <a:tc>
                  <a:txBody>
                    <a:bodyPr/>
                    <a:lstStyle/>
                    <a:p>
                      <a:pPr>
                        <a:lnSpc>
                          <a:spcPct val="107000"/>
                        </a:lnSpc>
                        <a:spcAft>
                          <a:spcPts val="800"/>
                        </a:spcAft>
                      </a:pPr>
                      <a:r>
                        <a:rPr lang="ru-RU" sz="1400">
                          <a:effectLst/>
                        </a:rPr>
                        <a:t>Разброс параллельных определений</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85725" marB="85725"/>
                </a:tc>
                <a:tc>
                  <a:txBody>
                    <a:bodyPr/>
                    <a:lstStyle/>
                    <a:p>
                      <a:pPr>
                        <a:lnSpc>
                          <a:spcPct val="107000"/>
                        </a:lnSpc>
                        <a:spcAft>
                          <a:spcPts val="800"/>
                        </a:spcAft>
                      </a:pPr>
                      <a:r>
                        <a:rPr lang="ru-RU" sz="1400">
                          <a:effectLst/>
                        </a:rPr>
                        <a:t>Два параллельных определения одной пробы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85725" marB="85725"/>
                </a:tc>
                <a:extLst>
                  <a:ext uri="{0D108BD9-81ED-4DB2-BD59-A6C34878D82A}">
                    <a16:rowId xmlns:a16="http://schemas.microsoft.com/office/drawing/2014/main" val="101523984"/>
                  </a:ext>
                </a:extLst>
              </a:tr>
              <a:tr h="0">
                <a:tc>
                  <a:txBody>
                    <a:bodyPr/>
                    <a:lstStyle/>
                    <a:p>
                      <a:pPr>
                        <a:lnSpc>
                          <a:spcPct val="107000"/>
                        </a:lnSpc>
                        <a:spcAft>
                          <a:spcPts val="800"/>
                        </a:spcAft>
                      </a:pPr>
                      <a:r>
                        <a:rPr lang="ru-RU" sz="1400">
                          <a:effectLst/>
                        </a:rPr>
                        <a:t>Внутрилаб. прецизионность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85725" marB="85725"/>
                </a:tc>
                <a:tc>
                  <a:txBody>
                    <a:bodyPr/>
                    <a:lstStyle/>
                    <a:p>
                      <a:pPr>
                        <a:lnSpc>
                          <a:spcPct val="107000"/>
                        </a:lnSpc>
                        <a:spcAft>
                          <a:spcPts val="800"/>
                        </a:spcAft>
                      </a:pPr>
                      <a:r>
                        <a:rPr lang="ru-RU" sz="1400">
                          <a:effectLst/>
                        </a:rPr>
                        <a:t>Разброс при вариации условий внутри лаборатории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85725" marB="85725"/>
                </a:tc>
                <a:tc>
                  <a:txBody>
                    <a:bodyPr/>
                    <a:lstStyle/>
                    <a:p>
                      <a:pPr>
                        <a:lnSpc>
                          <a:spcPct val="107000"/>
                        </a:lnSpc>
                        <a:spcAft>
                          <a:spcPts val="800"/>
                        </a:spcAft>
                      </a:pPr>
                      <a:r>
                        <a:rPr lang="ru-RU" sz="1400">
                          <a:effectLst/>
                        </a:rPr>
                        <a:t>Основное и повторное измерение одной пробы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85725" marB="85725"/>
                </a:tc>
                <a:extLst>
                  <a:ext uri="{0D108BD9-81ED-4DB2-BD59-A6C34878D82A}">
                    <a16:rowId xmlns:a16="http://schemas.microsoft.com/office/drawing/2014/main" val="3803508270"/>
                  </a:ext>
                </a:extLst>
              </a:tr>
              <a:tr h="0">
                <a:tc>
                  <a:txBody>
                    <a:bodyPr/>
                    <a:lstStyle/>
                    <a:p>
                      <a:pPr>
                        <a:lnSpc>
                          <a:spcPct val="107000"/>
                        </a:lnSpc>
                        <a:spcAft>
                          <a:spcPts val="800"/>
                        </a:spcAft>
                      </a:pPr>
                      <a:r>
                        <a:rPr lang="ru-RU" sz="1400">
                          <a:effectLst/>
                        </a:rPr>
                        <a:t>Точность (правильность)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85725" marB="85725"/>
                </a:tc>
                <a:tc>
                  <a:txBody>
                    <a:bodyPr/>
                    <a:lstStyle/>
                    <a:p>
                      <a:pPr>
                        <a:lnSpc>
                          <a:spcPct val="107000"/>
                        </a:lnSpc>
                        <a:spcAft>
                          <a:spcPts val="800"/>
                        </a:spcAft>
                      </a:pPr>
                      <a:r>
                        <a:rPr lang="ru-RU" sz="1400">
                          <a:effectLst/>
                        </a:rPr>
                        <a:t>Близость к опорному значению</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85725" marB="85725"/>
                </a:tc>
                <a:tc>
                  <a:txBody>
                    <a:bodyPr/>
                    <a:lstStyle/>
                    <a:p>
                      <a:pPr>
                        <a:lnSpc>
                          <a:spcPct val="107000"/>
                        </a:lnSpc>
                        <a:spcAft>
                          <a:spcPts val="800"/>
                        </a:spcAft>
                      </a:pPr>
                      <a:r>
                        <a:rPr lang="ru-RU" sz="1400" dirty="0">
                          <a:effectLst/>
                        </a:rPr>
                        <a:t>Измерение образца для контроля с известным значением</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85725" marB="85725"/>
                </a:tc>
                <a:extLst>
                  <a:ext uri="{0D108BD9-81ED-4DB2-BD59-A6C34878D82A}">
                    <a16:rowId xmlns:a16="http://schemas.microsoft.com/office/drawing/2014/main" val="828279148"/>
                  </a:ext>
                </a:extLst>
              </a:tr>
            </a:tbl>
          </a:graphicData>
        </a:graphic>
      </p:graphicFrame>
      <p:sp>
        <p:nvSpPr>
          <p:cNvPr id="6" name="Заголовок 1">
            <a:extLst>
              <a:ext uri="{FF2B5EF4-FFF2-40B4-BE49-F238E27FC236}">
                <a16:creationId xmlns:a16="http://schemas.microsoft.com/office/drawing/2014/main" id="{0D5C59E0-D374-E183-DB14-9E7342E057F8}"/>
              </a:ext>
            </a:extLst>
          </p:cNvPr>
          <p:cNvSpPr>
            <a:spLocks noGrp="1"/>
          </p:cNvSpPr>
          <p:nvPr>
            <p:ph type="title"/>
          </p:nvPr>
        </p:nvSpPr>
        <p:spPr>
          <a:xfrm>
            <a:off x="354360" y="476672"/>
            <a:ext cx="8435280" cy="792088"/>
          </a:xfrm>
        </p:spPr>
        <p:txBody>
          <a:bodyPr>
            <a:normAutofit fontScale="90000"/>
          </a:bodyPr>
          <a:lstStyle/>
          <a:p>
            <a:pPr>
              <a:lnSpc>
                <a:spcPct val="115000"/>
              </a:lnSpc>
              <a:spcAft>
                <a:spcPts val="1000"/>
              </a:spcAft>
            </a:pPr>
            <a:br>
              <a:rPr lang="ru-RU" sz="2700" dirty="0"/>
            </a:br>
            <a:r>
              <a:rPr lang="ru-RU" altLang="ru-RU" sz="2700" dirty="0"/>
              <a:t>Контролируемые показатели качества</a:t>
            </a:r>
            <a:br>
              <a:rPr lang="ru-RU" sz="2700" dirty="0"/>
            </a:br>
            <a:br>
              <a:rPr lang="ru-RU" sz="1800" b="1" dirty="0">
                <a:effectLst/>
                <a:latin typeface="Times New Roman" panose="02020603050405020304" pitchFamily="18" charset="0"/>
                <a:ea typeface="Times New Roman" panose="02020603050405020304" pitchFamily="18" charset="0"/>
              </a:rPr>
            </a:br>
            <a:endParaRPr lang="ru-RU" sz="2700" dirty="0"/>
          </a:p>
        </p:txBody>
      </p:sp>
    </p:spTree>
    <p:extLst>
      <p:ext uri="{BB962C8B-B14F-4D97-AF65-F5344CB8AC3E}">
        <p14:creationId xmlns:p14="http://schemas.microsoft.com/office/powerpoint/2010/main" val="1686660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64538A2A-868A-82C4-AD0A-819C58D7E5B6}"/>
              </a:ext>
            </a:extLst>
          </p:cNvPr>
          <p:cNvGraphicFramePr>
            <a:graphicFrameLocks noGrp="1"/>
          </p:cNvGraphicFramePr>
          <p:nvPr>
            <p:ph idx="1"/>
            <p:extLst>
              <p:ext uri="{D42A27DB-BD31-4B8C-83A1-F6EECF244321}">
                <p14:modId xmlns:p14="http://schemas.microsoft.com/office/powerpoint/2010/main" val="408931923"/>
              </p:ext>
            </p:extLst>
          </p:nvPr>
        </p:nvGraphicFramePr>
        <p:xfrm>
          <a:off x="683568" y="2708920"/>
          <a:ext cx="6578600" cy="1193038"/>
        </p:xfrm>
        <a:graphic>
          <a:graphicData uri="http://schemas.openxmlformats.org/drawingml/2006/table">
            <a:tbl>
              <a:tblPr firstRow="1" firstCol="1" bandRow="1">
                <a:tableStyleId>{5C22544A-7EE6-4342-B048-85BDC9FD1C3A}</a:tableStyleId>
              </a:tblPr>
              <a:tblGrid>
                <a:gridCol w="3289300">
                  <a:extLst>
                    <a:ext uri="{9D8B030D-6E8A-4147-A177-3AD203B41FA5}">
                      <a16:colId xmlns:a16="http://schemas.microsoft.com/office/drawing/2014/main" val="3885444634"/>
                    </a:ext>
                  </a:extLst>
                </a:gridCol>
                <a:gridCol w="3289300">
                  <a:extLst>
                    <a:ext uri="{9D8B030D-6E8A-4147-A177-3AD203B41FA5}">
                      <a16:colId xmlns:a16="http://schemas.microsoft.com/office/drawing/2014/main" val="112382545"/>
                    </a:ext>
                  </a:extLst>
                </a:gridCol>
              </a:tblGrid>
              <a:tr h="0">
                <a:tc>
                  <a:txBody>
                    <a:bodyPr/>
                    <a:lstStyle/>
                    <a:p>
                      <a:pPr>
                        <a:lnSpc>
                          <a:spcPct val="107000"/>
                        </a:lnSpc>
                        <a:spcAft>
                          <a:spcPts val="800"/>
                        </a:spcAft>
                      </a:pPr>
                      <a:r>
                        <a:rPr lang="ru-RU" sz="1400" dirty="0">
                          <a:effectLst/>
                        </a:rPr>
                        <a:t>Рабочих проб за месяц</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0" marB="95250" anchor="ctr"/>
                </a:tc>
                <a:tc>
                  <a:txBody>
                    <a:bodyPr/>
                    <a:lstStyle/>
                    <a:p>
                      <a:pPr>
                        <a:lnSpc>
                          <a:spcPct val="107000"/>
                        </a:lnSpc>
                        <a:spcAft>
                          <a:spcPts val="800"/>
                        </a:spcAft>
                      </a:pPr>
                      <a:r>
                        <a:rPr lang="ru-RU" sz="1400">
                          <a:effectLst/>
                        </a:rPr>
                        <a:t>Контрольных процедур, не менее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0" marB="95250" anchor="ctr"/>
                </a:tc>
                <a:extLst>
                  <a:ext uri="{0D108BD9-81ED-4DB2-BD59-A6C34878D82A}">
                    <a16:rowId xmlns:a16="http://schemas.microsoft.com/office/drawing/2014/main" val="3229019535"/>
                  </a:ext>
                </a:extLst>
              </a:tr>
              <a:tr h="396240">
                <a:tc>
                  <a:txBody>
                    <a:bodyPr/>
                    <a:lstStyle/>
                    <a:p>
                      <a:pPr>
                        <a:lnSpc>
                          <a:spcPct val="107000"/>
                        </a:lnSpc>
                        <a:spcAft>
                          <a:spcPts val="800"/>
                        </a:spcAft>
                      </a:pPr>
                      <a:r>
                        <a:rPr lang="ru-RU" sz="1400">
                          <a:effectLst/>
                        </a:rPr>
                        <a:t>до 10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85725" marB="85725"/>
                </a:tc>
                <a:tc>
                  <a:txBody>
                    <a:bodyPr/>
                    <a:lstStyle/>
                    <a:p>
                      <a:pPr>
                        <a:lnSpc>
                          <a:spcPct val="107000"/>
                        </a:lnSpc>
                        <a:spcAft>
                          <a:spcPts val="800"/>
                        </a:spcAft>
                      </a:pPr>
                      <a:r>
                        <a:rPr lang="ru-RU" sz="1400">
                          <a:effectLst/>
                        </a:rPr>
                        <a:t>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85725" marB="85725"/>
                </a:tc>
                <a:extLst>
                  <a:ext uri="{0D108BD9-81ED-4DB2-BD59-A6C34878D82A}">
                    <a16:rowId xmlns:a16="http://schemas.microsoft.com/office/drawing/2014/main" val="2880773013"/>
                  </a:ext>
                </a:extLst>
              </a:tr>
              <a:tr h="389255">
                <a:tc>
                  <a:txBody>
                    <a:bodyPr/>
                    <a:lstStyle/>
                    <a:p>
                      <a:pPr>
                        <a:lnSpc>
                          <a:spcPct val="107000"/>
                        </a:lnSpc>
                        <a:spcAft>
                          <a:spcPts val="800"/>
                        </a:spcAft>
                      </a:pPr>
                      <a:r>
                        <a:rPr lang="ru-RU" sz="1400">
                          <a:effectLst/>
                        </a:rPr>
                        <a:t>11–20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85725" marB="85725"/>
                </a:tc>
                <a:tc>
                  <a:txBody>
                    <a:bodyPr/>
                    <a:lstStyle/>
                    <a:p>
                      <a:pPr>
                        <a:lnSpc>
                          <a:spcPct val="107000"/>
                        </a:lnSpc>
                        <a:spcAft>
                          <a:spcPts val="800"/>
                        </a:spcAft>
                      </a:pPr>
                      <a:r>
                        <a:rPr lang="ru-RU" sz="1400" dirty="0">
                          <a:effectLst/>
                        </a:rPr>
                        <a:t>3</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85725" marB="85725"/>
                </a:tc>
                <a:extLst>
                  <a:ext uri="{0D108BD9-81ED-4DB2-BD59-A6C34878D82A}">
                    <a16:rowId xmlns:a16="http://schemas.microsoft.com/office/drawing/2014/main" val="3248635272"/>
                  </a:ext>
                </a:extLst>
              </a:tr>
            </a:tbl>
          </a:graphicData>
        </a:graphic>
      </p:graphicFrame>
      <p:sp>
        <p:nvSpPr>
          <p:cNvPr id="6" name="Заголовок 1">
            <a:extLst>
              <a:ext uri="{FF2B5EF4-FFF2-40B4-BE49-F238E27FC236}">
                <a16:creationId xmlns:a16="http://schemas.microsoft.com/office/drawing/2014/main" id="{29FE5150-479E-FF9C-0495-C040FAE36CFC}"/>
              </a:ext>
            </a:extLst>
          </p:cNvPr>
          <p:cNvSpPr txBox="1">
            <a:spLocks/>
          </p:cNvSpPr>
          <p:nvPr/>
        </p:nvSpPr>
        <p:spPr>
          <a:xfrm>
            <a:off x="354360" y="548680"/>
            <a:ext cx="8435280" cy="792088"/>
          </a:xfrm>
          <a:prstGeom prst="rect">
            <a:avLst/>
          </a:prstGeom>
        </p:spPr>
        <p:txBody>
          <a:bodyPr vert="horz" anchor="ctr">
            <a:normAutofit fontScale="25000" lnSpcReduction="20000"/>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a:lnSpc>
                <a:spcPct val="115000"/>
              </a:lnSpc>
              <a:spcAft>
                <a:spcPts val="1000"/>
              </a:spcAft>
            </a:pPr>
            <a:br>
              <a:rPr lang="ru-RU" sz="2700" dirty="0"/>
            </a:br>
            <a:endParaRPr lang="ru-RU" altLang="ru-RU" sz="5200" dirty="0"/>
          </a:p>
          <a:p>
            <a:pPr>
              <a:lnSpc>
                <a:spcPct val="115000"/>
              </a:lnSpc>
              <a:spcAft>
                <a:spcPts val="1000"/>
              </a:spcAft>
            </a:pPr>
            <a:r>
              <a:rPr lang="ru-RU" altLang="ru-RU" sz="9600" dirty="0"/>
              <a:t>Число контрольных процедур</a:t>
            </a:r>
            <a:br>
              <a:rPr lang="ru-RU" sz="5200" dirty="0"/>
            </a:br>
            <a:br>
              <a:rPr lang="ru-RU" sz="5200" dirty="0"/>
            </a:br>
            <a:endParaRPr lang="ru-RU" sz="5200" dirty="0"/>
          </a:p>
        </p:txBody>
      </p:sp>
      <p:sp>
        <p:nvSpPr>
          <p:cNvPr id="9" name="TextBox 8">
            <a:extLst>
              <a:ext uri="{FF2B5EF4-FFF2-40B4-BE49-F238E27FC236}">
                <a16:creationId xmlns:a16="http://schemas.microsoft.com/office/drawing/2014/main" id="{9FBA3429-5796-DC1B-E5F0-756B898BDFFF}"/>
              </a:ext>
            </a:extLst>
          </p:cNvPr>
          <p:cNvSpPr txBox="1"/>
          <p:nvPr/>
        </p:nvSpPr>
        <p:spPr>
          <a:xfrm>
            <a:off x="611560" y="1853606"/>
            <a:ext cx="7920880" cy="64633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a:ln>
                  <a:noFill/>
                </a:ln>
                <a:solidFill>
                  <a:srgbClr val="1B2438"/>
                </a:solidFill>
                <a:effectLst/>
                <a:latin typeface="Arial" panose="020B0604020202020204" pitchFamily="34" charset="0"/>
                <a:ea typeface="Times New Roman" panose="02020603050405020304" pitchFamily="18" charset="0"/>
              </a:rPr>
              <a:t>Число контрольных процедур за месяц привязывают к объёму рабочих проб (РМГ 76-2014):</a:t>
            </a:r>
            <a:endParaRPr kumimoji="0" lang="ru-RU" altLang="ru-RU"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181637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ru-RU" sz="2400" dirty="0">
                <a:effectLst/>
              </a:rPr>
              <a:t>Контроль качества результатов включает:</a:t>
            </a:r>
            <a:endParaRPr lang="ru-RU" sz="24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302399821"/>
              </p:ext>
            </p:extLst>
          </p:nvPr>
        </p:nvGraphicFramePr>
        <p:xfrm>
          <a:off x="107504" y="1052736"/>
          <a:ext cx="8928992"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0329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graphicEl>
                                              <a:dgm id="{31BA0679-AF6E-4439-AF90-1CD0B0048698}"/>
                                            </p:graphicEl>
                                          </p:spTgt>
                                        </p:tgtEl>
                                        <p:attrNameLst>
                                          <p:attrName>style.visibility</p:attrName>
                                        </p:attrNameLst>
                                      </p:cBhvr>
                                      <p:to>
                                        <p:strVal val="visible"/>
                                      </p:to>
                                    </p:set>
                                    <p:animEffect transition="in" filter="wipe(up)">
                                      <p:cBhvr>
                                        <p:cTn id="7" dur="500"/>
                                        <p:tgtEl>
                                          <p:spTgt spid="4">
                                            <p:graphicEl>
                                              <a:dgm id="{31BA0679-AF6E-4439-AF90-1CD0B004869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graphicEl>
                                              <a:dgm id="{9B25B95E-783F-4049-AD38-BFE781563DF8}"/>
                                            </p:graphicEl>
                                          </p:spTgt>
                                        </p:tgtEl>
                                        <p:attrNameLst>
                                          <p:attrName>style.visibility</p:attrName>
                                        </p:attrNameLst>
                                      </p:cBhvr>
                                      <p:to>
                                        <p:strVal val="visible"/>
                                      </p:to>
                                    </p:set>
                                    <p:animEffect transition="in" filter="wipe(up)">
                                      <p:cBhvr>
                                        <p:cTn id="12" dur="500"/>
                                        <p:tgtEl>
                                          <p:spTgt spid="4">
                                            <p:graphicEl>
                                              <a:dgm id="{9B25B95E-783F-4049-AD38-BFE781563DF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graphicEl>
                                              <a:dgm id="{F018B541-54C2-4624-BE5A-A39C1089DB80}"/>
                                            </p:graphicEl>
                                          </p:spTgt>
                                        </p:tgtEl>
                                        <p:attrNameLst>
                                          <p:attrName>style.visibility</p:attrName>
                                        </p:attrNameLst>
                                      </p:cBhvr>
                                      <p:to>
                                        <p:strVal val="visible"/>
                                      </p:to>
                                    </p:set>
                                    <p:animEffect transition="in" filter="wipe(up)">
                                      <p:cBhvr>
                                        <p:cTn id="17" dur="500"/>
                                        <p:tgtEl>
                                          <p:spTgt spid="4">
                                            <p:graphicEl>
                                              <a:dgm id="{F018B541-54C2-4624-BE5A-A39C1089DB80}"/>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graphicEl>
                                              <a:dgm id="{A2CC1DC2-6589-4DC2-8C6C-27795A9AAAEE}"/>
                                            </p:graphicEl>
                                          </p:spTgt>
                                        </p:tgtEl>
                                        <p:attrNameLst>
                                          <p:attrName>style.visibility</p:attrName>
                                        </p:attrNameLst>
                                      </p:cBhvr>
                                      <p:to>
                                        <p:strVal val="visible"/>
                                      </p:to>
                                    </p:set>
                                    <p:animEffect transition="in" filter="wipe(up)">
                                      <p:cBhvr>
                                        <p:cTn id="22" dur="500"/>
                                        <p:tgtEl>
                                          <p:spTgt spid="4">
                                            <p:graphicEl>
                                              <a:dgm id="{A2CC1DC2-6589-4DC2-8C6C-27795A9AAAEE}"/>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graphicEl>
                                              <a:dgm id="{5A83B958-FCA2-4228-80E4-0794ED92AB08}"/>
                                            </p:graphicEl>
                                          </p:spTgt>
                                        </p:tgtEl>
                                        <p:attrNameLst>
                                          <p:attrName>style.visibility</p:attrName>
                                        </p:attrNameLst>
                                      </p:cBhvr>
                                      <p:to>
                                        <p:strVal val="visible"/>
                                      </p:to>
                                    </p:set>
                                    <p:animEffect transition="in" filter="wipe(up)">
                                      <p:cBhvr>
                                        <p:cTn id="27" dur="500"/>
                                        <p:tgtEl>
                                          <p:spTgt spid="4">
                                            <p:graphicEl>
                                              <a:dgm id="{5A83B958-FCA2-4228-80E4-0794ED92AB08}"/>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
                                            <p:graphicEl>
                                              <a:dgm id="{F2837F82-24CC-4AE2-9229-8C47E8996676}"/>
                                            </p:graphicEl>
                                          </p:spTgt>
                                        </p:tgtEl>
                                        <p:attrNameLst>
                                          <p:attrName>style.visibility</p:attrName>
                                        </p:attrNameLst>
                                      </p:cBhvr>
                                      <p:to>
                                        <p:strVal val="visible"/>
                                      </p:to>
                                    </p:set>
                                    <p:animEffect transition="in" filter="wipe(up)">
                                      <p:cBhvr>
                                        <p:cTn id="32" dur="500"/>
                                        <p:tgtEl>
                                          <p:spTgt spid="4">
                                            <p:graphicEl>
                                              <a:dgm id="{F2837F82-24CC-4AE2-9229-8C47E8996676}"/>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
                                            <p:graphicEl>
                                              <a:dgm id="{7FE03883-8B5D-415C-A02D-1FF839157060}"/>
                                            </p:graphicEl>
                                          </p:spTgt>
                                        </p:tgtEl>
                                        <p:attrNameLst>
                                          <p:attrName>style.visibility</p:attrName>
                                        </p:attrNameLst>
                                      </p:cBhvr>
                                      <p:to>
                                        <p:strVal val="visible"/>
                                      </p:to>
                                    </p:set>
                                    <p:animEffect transition="in" filter="wipe(up)">
                                      <p:cBhvr>
                                        <p:cTn id="37" dur="500"/>
                                        <p:tgtEl>
                                          <p:spTgt spid="4">
                                            <p:graphicEl>
                                              <a:dgm id="{7FE03883-8B5D-415C-A02D-1FF839157060}"/>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4">
                                            <p:graphicEl>
                                              <a:dgm id="{151E0DD0-9DB0-418A-B18A-C614904ADAF3}"/>
                                            </p:graphicEl>
                                          </p:spTgt>
                                        </p:tgtEl>
                                        <p:attrNameLst>
                                          <p:attrName>style.visibility</p:attrName>
                                        </p:attrNameLst>
                                      </p:cBhvr>
                                      <p:to>
                                        <p:strVal val="visible"/>
                                      </p:to>
                                    </p:set>
                                    <p:animEffect transition="in" filter="wipe(up)">
                                      <p:cBhvr>
                                        <p:cTn id="42" dur="500"/>
                                        <p:tgtEl>
                                          <p:spTgt spid="4">
                                            <p:graphicEl>
                                              <a:dgm id="{151E0DD0-9DB0-418A-B18A-C614904ADAF3}"/>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4">
                                            <p:graphicEl>
                                              <a:dgm id="{250F72F0-DF2F-4595-A2DA-D80EC4C9E1A2}"/>
                                            </p:graphicEl>
                                          </p:spTgt>
                                        </p:tgtEl>
                                        <p:attrNameLst>
                                          <p:attrName>style.visibility</p:attrName>
                                        </p:attrNameLst>
                                      </p:cBhvr>
                                      <p:to>
                                        <p:strVal val="visible"/>
                                      </p:to>
                                    </p:set>
                                    <p:animEffect transition="in" filter="wipe(up)">
                                      <p:cBhvr>
                                        <p:cTn id="47" dur="500"/>
                                        <p:tgtEl>
                                          <p:spTgt spid="4">
                                            <p:graphicEl>
                                              <a:dgm id="{250F72F0-DF2F-4595-A2DA-D80EC4C9E1A2}"/>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4">
                                            <p:graphicEl>
                                              <a:dgm id="{90EFB798-FEB0-4996-8AAB-B6EEB96EB4E3}"/>
                                            </p:graphicEl>
                                          </p:spTgt>
                                        </p:tgtEl>
                                        <p:attrNameLst>
                                          <p:attrName>style.visibility</p:attrName>
                                        </p:attrNameLst>
                                      </p:cBhvr>
                                      <p:to>
                                        <p:strVal val="visible"/>
                                      </p:to>
                                    </p:set>
                                    <p:animEffect transition="in" filter="wipe(up)">
                                      <p:cBhvr>
                                        <p:cTn id="52" dur="500"/>
                                        <p:tgtEl>
                                          <p:spTgt spid="4">
                                            <p:graphicEl>
                                              <a:dgm id="{90EFB798-FEB0-4996-8AAB-B6EEB96EB4E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able"/>
          <p:cNvPicPr>
            <a:picLocks noChangeAspect="1"/>
          </p:cNvPicPr>
          <p:nvPr/>
        </p:nvPicPr>
        <p:blipFill>
          <a:blip r:embed="rId2"/>
          <a:stretch>
            <a:fillRect/>
          </a:stretch>
        </p:blipFill>
        <p:spPr>
          <a:xfrm>
            <a:off x="392910" y="1238813"/>
            <a:ext cx="8420246" cy="5610938"/>
          </a:xfrm>
          <a:prstGeom prst="rect">
            <a:avLst/>
          </a:prstGeom>
        </p:spPr>
      </p:pic>
      <p:pic>
        <p:nvPicPr>
          <p:cNvPr id="6" name="Picture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416" y="2217895"/>
            <a:ext cx="4166617" cy="44599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1830" y="2159769"/>
            <a:ext cx="1976437" cy="436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6444" y="2159769"/>
            <a:ext cx="72072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9979" y="3883898"/>
            <a:ext cx="976313"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457200" y="274638"/>
            <a:ext cx="8229600" cy="706090"/>
          </a:xfrm>
        </p:spPr>
        <p:txBody>
          <a:bodyPr>
            <a:normAutofit fontScale="90000"/>
          </a:bodyPr>
          <a:lstStyle/>
          <a:p>
            <a:r>
              <a:rPr lang="ru-RU" sz="3200" dirty="0"/>
              <a:t>Проверка приемлемости результатов анализа</a:t>
            </a:r>
          </a:p>
        </p:txBody>
      </p:sp>
    </p:spTree>
    <p:extLst>
      <p:ext uri="{BB962C8B-B14F-4D97-AF65-F5344CB8AC3E}">
        <p14:creationId xmlns:p14="http://schemas.microsoft.com/office/powerpoint/2010/main" val="4053633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0"/>
          <p:cNvGraphicFramePr>
            <a:graphicFrameLocks/>
          </p:cNvGraphicFramePr>
          <p:nvPr/>
        </p:nvGraphicFramePr>
        <p:xfrm>
          <a:off x="395288" y="1628775"/>
          <a:ext cx="8569325" cy="4781551"/>
        </p:xfrm>
        <a:graphic>
          <a:graphicData uri="http://schemas.openxmlformats.org/drawingml/2006/table">
            <a:tbl>
              <a:tblPr/>
              <a:tblGrid>
                <a:gridCol w="2141537">
                  <a:extLst>
                    <a:ext uri="{9D8B030D-6E8A-4147-A177-3AD203B41FA5}">
                      <a16:colId xmlns:a16="http://schemas.microsoft.com/office/drawing/2014/main" val="20000"/>
                    </a:ext>
                  </a:extLst>
                </a:gridCol>
                <a:gridCol w="1550988">
                  <a:extLst>
                    <a:ext uri="{9D8B030D-6E8A-4147-A177-3AD203B41FA5}">
                      <a16:colId xmlns:a16="http://schemas.microsoft.com/office/drawing/2014/main" val="20001"/>
                    </a:ext>
                  </a:extLst>
                </a:gridCol>
                <a:gridCol w="1563687">
                  <a:extLst>
                    <a:ext uri="{9D8B030D-6E8A-4147-A177-3AD203B41FA5}">
                      <a16:colId xmlns:a16="http://schemas.microsoft.com/office/drawing/2014/main" val="20002"/>
                    </a:ext>
                  </a:extLst>
                </a:gridCol>
                <a:gridCol w="1657350">
                  <a:extLst>
                    <a:ext uri="{9D8B030D-6E8A-4147-A177-3AD203B41FA5}">
                      <a16:colId xmlns:a16="http://schemas.microsoft.com/office/drawing/2014/main" val="20003"/>
                    </a:ext>
                  </a:extLst>
                </a:gridCol>
                <a:gridCol w="1655763">
                  <a:extLst>
                    <a:ext uri="{9D8B030D-6E8A-4147-A177-3AD203B41FA5}">
                      <a16:colId xmlns:a16="http://schemas.microsoft.com/office/drawing/2014/main" val="20004"/>
                    </a:ext>
                  </a:extLst>
                </a:gridCol>
              </a:tblGrid>
              <a:tr h="2546350">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ru-RU" altLang="ru-RU" sz="2000" b="1" i="0" u="none" strike="noStrike" cap="none" normalizeH="0" baseline="0" dirty="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ru-RU" altLang="ru-RU" sz="2000" b="1" i="0" u="none" strike="noStrike" cap="none" normalizeH="0" baseline="0" dirty="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ru-RU" altLang="ru-RU" sz="2000" b="1" i="0" u="none" strike="noStrike" cap="none" normalizeH="0" baseline="0" dirty="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2400" b="1" i="0" u="none" strike="noStrike" cap="none" normalizeH="0" baseline="0" dirty="0">
                          <a:ln>
                            <a:noFill/>
                          </a:ln>
                          <a:solidFill>
                            <a:schemeClr val="tx1"/>
                          </a:solidFill>
                          <a:effectLst/>
                          <a:latin typeface="Arial" charset="0"/>
                        </a:rPr>
                        <a:t>Показатель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ru-RU" altLang="ru-RU" sz="2800" b="0" i="0" u="none" strike="noStrike" cap="none" normalizeH="0" baseline="0">
                        <a:ln>
                          <a:noFill/>
                        </a:ln>
                        <a:solidFill>
                          <a:schemeClr val="tx1"/>
                        </a:solidFill>
                        <a:effectLst/>
                        <a:latin typeface="Garamond"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ru-RU" altLang="ru-RU" sz="2800" b="0" i="0" u="none" strike="noStrike" cap="none" normalizeH="0" baseline="0">
                        <a:ln>
                          <a:noFill/>
                        </a:ln>
                        <a:solidFill>
                          <a:schemeClr val="tx1"/>
                        </a:solidFill>
                        <a:effectLst/>
                        <a:latin typeface="Garamond"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ru-RU" altLang="ru-RU" sz="2800" b="0" i="0" u="none" strike="noStrike" cap="none" normalizeH="0" baseline="0">
                        <a:ln>
                          <a:noFill/>
                        </a:ln>
                        <a:solidFill>
                          <a:schemeClr val="tx1"/>
                        </a:solidFill>
                        <a:effectLst/>
                        <a:latin typeface="Garamond"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ru-RU" altLang="ru-RU" sz="2800" b="0" i="0" u="none" strike="noStrike" cap="none" normalizeH="0" baseline="0">
                        <a:ln>
                          <a:noFill/>
                        </a:ln>
                        <a:solidFill>
                          <a:schemeClr val="tx1"/>
                        </a:solidFill>
                        <a:effectLst/>
                        <a:latin typeface="Garamond"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42950">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2000" b="0" i="0" u="none" strike="noStrike" cap="none" normalizeH="0" baseline="0">
                          <a:ln>
                            <a:noFill/>
                          </a:ln>
                          <a:solidFill>
                            <a:schemeClr val="tx1"/>
                          </a:solidFill>
                          <a:effectLst/>
                          <a:latin typeface="Arial" charset="0"/>
                        </a:rPr>
                        <a:t>Прецизионность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3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3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3000" b="1" i="0" u="none" strike="noStrike" cap="none" normalizeH="0" baseline="0" dirty="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3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04863">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2000" b="0" i="0" u="none" strike="noStrike" cap="none" normalizeH="0" baseline="0">
                          <a:ln>
                            <a:noFill/>
                          </a:ln>
                          <a:solidFill>
                            <a:schemeClr val="tx1"/>
                          </a:solidFill>
                          <a:effectLst/>
                          <a:latin typeface="Arial" charset="0"/>
                        </a:rPr>
                        <a:t>Правильность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3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3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3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3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87388">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2000" b="0" i="0" u="none" strike="noStrike" cap="none" normalizeH="0" baseline="0" dirty="0">
                          <a:ln>
                            <a:noFill/>
                          </a:ln>
                          <a:solidFill>
                            <a:schemeClr val="tx1"/>
                          </a:solidFill>
                          <a:effectLst/>
                          <a:latin typeface="Arial" charset="0"/>
                        </a:rPr>
                        <a:t>Точность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3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3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3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altLang="ru-RU" sz="3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pic>
        <p:nvPicPr>
          <p:cNvPr id="3" name="Picture 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0200" y="1700213"/>
            <a:ext cx="1474788"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875" y="1700213"/>
            <a:ext cx="1500188"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0288" y="1700213"/>
            <a:ext cx="1504950"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4525" y="1700213"/>
            <a:ext cx="1533525"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905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008112"/>
          </a:xfrm>
        </p:spPr>
        <p:txBody>
          <a:bodyPr>
            <a:normAutofit fontScale="90000"/>
          </a:bodyPr>
          <a:lstStyle/>
          <a:p>
            <a:r>
              <a:rPr lang="ru-RU" dirty="0"/>
              <a:t>Проверка приемлемости результатов анализа</a:t>
            </a:r>
          </a:p>
        </p:txBody>
      </p:sp>
      <p:sp>
        <p:nvSpPr>
          <p:cNvPr id="3" name="Объект 2"/>
          <p:cNvSpPr>
            <a:spLocks noGrp="1"/>
          </p:cNvSpPr>
          <p:nvPr>
            <p:ph idx="1"/>
          </p:nvPr>
        </p:nvSpPr>
        <p:spPr>
          <a:xfrm>
            <a:off x="457200" y="1268760"/>
            <a:ext cx="8229600" cy="5040600"/>
          </a:xfrm>
        </p:spPr>
        <p:txBody>
          <a:bodyPr>
            <a:normAutofit/>
          </a:bodyPr>
          <a:lstStyle/>
          <a:p>
            <a:pPr marL="137160" indent="0" algn="ctr">
              <a:buNone/>
            </a:pPr>
            <a:r>
              <a:rPr lang="ru-RU" sz="2000" i="1" dirty="0"/>
              <a:t>ГОСТ Р ИСО 5725- 6-2002 «ТОЧНОСТЬ </a:t>
            </a:r>
            <a:br>
              <a:rPr lang="ru-RU" sz="2000" i="1" dirty="0"/>
            </a:br>
            <a:r>
              <a:rPr lang="ru-RU" sz="2000" i="1" dirty="0"/>
              <a:t>(ПРАВИЛЬНОСТЬ И ПРЕЦИЗИОННОСТЬ) </a:t>
            </a:r>
            <a:br>
              <a:rPr lang="ru-RU" sz="2000" i="1" dirty="0"/>
            </a:br>
            <a:r>
              <a:rPr lang="ru-RU" sz="2000" i="1" dirty="0"/>
              <a:t>МЕТОДОВ И РЕЗУЛЬТАТОВ ИЗМЕРЕНИЙ»</a:t>
            </a:r>
          </a:p>
          <a:p>
            <a:pPr marL="137160" indent="0" algn="ctr">
              <a:buNone/>
            </a:pPr>
            <a:r>
              <a:rPr lang="ru-RU" sz="2000" i="1" dirty="0"/>
              <a:t>Часть 6 </a:t>
            </a:r>
            <a:r>
              <a:rPr lang="ru-RU" sz="1800" dirty="0"/>
              <a:t>ИСПОЛЬЗОВАНИЕ ЗНАЧЕНИЙ ТОЧНОСТИ НА ПРАКТИКЕ</a:t>
            </a:r>
          </a:p>
          <a:p>
            <a:pPr marL="137160" indent="0" algn="ctr">
              <a:buNone/>
            </a:pPr>
            <a:r>
              <a:rPr lang="ru-RU" sz="1800" dirty="0"/>
              <a:t>Цель проведения контроля приемлемости результатов измерений, полученных в условиях повторяемости (сходимости) - выявление и исключение из результатов текущих измерений грубых промахов, предотвращение выдачи недостоверных результатов КХА</a:t>
            </a:r>
          </a:p>
          <a:p>
            <a:pPr marL="137160" indent="0" algn="ctr">
              <a:buNone/>
            </a:pPr>
            <a:r>
              <a:rPr lang="en-US" sz="2000" dirty="0"/>
              <a:t>r</a:t>
            </a:r>
            <a:r>
              <a:rPr lang="ru-RU" sz="1000" dirty="0"/>
              <a:t>к</a:t>
            </a:r>
            <a:r>
              <a:rPr lang="ru-RU" sz="1800" dirty="0"/>
              <a:t> = </a:t>
            </a:r>
            <a:r>
              <a:rPr lang="en-US" sz="1800" dirty="0" err="1"/>
              <a:t>X</a:t>
            </a:r>
            <a:r>
              <a:rPr lang="en-US" sz="900" dirty="0" err="1"/>
              <a:t>max</a:t>
            </a:r>
            <a:r>
              <a:rPr lang="en-US" sz="1800" dirty="0"/>
              <a:t> - </a:t>
            </a:r>
            <a:r>
              <a:rPr lang="en-US" sz="1800" dirty="0" err="1"/>
              <a:t>X</a:t>
            </a:r>
            <a:r>
              <a:rPr lang="en-US" sz="1000" dirty="0" err="1"/>
              <a:t>min</a:t>
            </a:r>
            <a:r>
              <a:rPr lang="en-US" sz="1800" dirty="0"/>
              <a:t> </a:t>
            </a:r>
            <a:endParaRPr lang="ru-RU" sz="1800" dirty="0"/>
          </a:p>
          <a:p>
            <a:pPr marL="137160" indent="0">
              <a:buNone/>
            </a:pPr>
            <a:r>
              <a:rPr lang="ru-RU" sz="1800" dirty="0"/>
              <a:t>где </a:t>
            </a:r>
            <a:r>
              <a:rPr lang="ru-RU" sz="1800" dirty="0" err="1"/>
              <a:t>X</a:t>
            </a:r>
            <a:r>
              <a:rPr lang="ru-RU" sz="1000" dirty="0" err="1"/>
              <a:t>max</a:t>
            </a:r>
            <a:r>
              <a:rPr lang="ru-RU" sz="1800" dirty="0"/>
              <a:t> - максимальный результат параллельных определений; </a:t>
            </a:r>
          </a:p>
          <a:p>
            <a:pPr marL="137160" indent="0">
              <a:buNone/>
            </a:pPr>
            <a:r>
              <a:rPr lang="ru-RU" sz="1800" dirty="0" err="1"/>
              <a:t>X</a:t>
            </a:r>
            <a:r>
              <a:rPr lang="ru-RU" sz="1000" dirty="0" err="1"/>
              <a:t>min</a:t>
            </a:r>
            <a:r>
              <a:rPr lang="ru-RU" sz="1800" dirty="0"/>
              <a:t> - минимальный результат параллельных определений.</a:t>
            </a:r>
          </a:p>
          <a:p>
            <a:pPr marL="137160" indent="0">
              <a:buNone/>
            </a:pPr>
            <a:r>
              <a:rPr lang="ru-RU" sz="1800" dirty="0"/>
              <a:t> Результат контроля повторяемости признают удовлетворительным, если выполняется неравенство: </a:t>
            </a:r>
            <a:r>
              <a:rPr lang="ru-RU" sz="1800" dirty="0" err="1"/>
              <a:t>r</a:t>
            </a:r>
            <a:r>
              <a:rPr lang="ru-RU" sz="1000" dirty="0" err="1"/>
              <a:t>к</a:t>
            </a:r>
            <a:r>
              <a:rPr lang="ru-RU" sz="1800" dirty="0"/>
              <a:t> ≤r </a:t>
            </a:r>
          </a:p>
          <a:p>
            <a:pPr marL="137160" indent="0">
              <a:buNone/>
            </a:pPr>
            <a:r>
              <a:rPr lang="ru-RU" sz="1800" dirty="0"/>
              <a:t>где r – предел повторяемости (норматив контроля сходимости), указанный в прописи методики. </a:t>
            </a:r>
            <a:endParaRPr lang="ru-RU" sz="1800" i="1" dirty="0"/>
          </a:p>
        </p:txBody>
      </p:sp>
    </p:spTree>
    <p:extLst>
      <p:ext uri="{BB962C8B-B14F-4D97-AF65-F5344CB8AC3E}">
        <p14:creationId xmlns:p14="http://schemas.microsoft.com/office/powerpoint/2010/main" val="414416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Группа 87"/>
          <p:cNvGrpSpPr/>
          <p:nvPr/>
        </p:nvGrpSpPr>
        <p:grpSpPr>
          <a:xfrm>
            <a:off x="90503" y="121026"/>
            <a:ext cx="9053497" cy="6659206"/>
            <a:chOff x="90503" y="121026"/>
            <a:chExt cx="9053497" cy="6659206"/>
          </a:xfrm>
        </p:grpSpPr>
        <p:sp>
          <p:nvSpPr>
            <p:cNvPr id="62" name="Овал 61"/>
            <p:cNvSpPr/>
            <p:nvPr/>
          </p:nvSpPr>
          <p:spPr>
            <a:xfrm>
              <a:off x="3714892" y="6420192"/>
              <a:ext cx="2026995" cy="36004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dirty="0"/>
                <a:t>Стоп</a:t>
              </a:r>
            </a:p>
          </p:txBody>
        </p:sp>
        <p:sp>
          <p:nvSpPr>
            <p:cNvPr id="64" name="Прямоугольник 63"/>
            <p:cNvSpPr/>
            <p:nvPr/>
          </p:nvSpPr>
          <p:spPr>
            <a:xfrm>
              <a:off x="6516216" y="5455758"/>
              <a:ext cx="2627784" cy="60607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dirty="0">
                  <a:solidFill>
                    <a:schemeClr val="bg1"/>
                  </a:solidFill>
                </a:rPr>
                <a:t>В качестве результата устанавливается среднее по двум: Х=(Х</a:t>
              </a:r>
              <a:r>
                <a:rPr lang="ru-RU" sz="1000" dirty="0">
                  <a:solidFill>
                    <a:schemeClr val="bg1"/>
                  </a:solidFill>
                </a:rPr>
                <a:t>1</a:t>
              </a:r>
              <a:r>
                <a:rPr lang="ru-RU" sz="1400" dirty="0">
                  <a:solidFill>
                    <a:schemeClr val="bg1"/>
                  </a:solidFill>
                </a:rPr>
                <a:t>+Х</a:t>
              </a:r>
              <a:r>
                <a:rPr lang="ru-RU" sz="1000" dirty="0">
                  <a:solidFill>
                    <a:schemeClr val="bg1"/>
                  </a:solidFill>
                </a:rPr>
                <a:t>2</a:t>
              </a:r>
              <a:r>
                <a:rPr lang="ru-RU" sz="1400" dirty="0">
                  <a:solidFill>
                    <a:schemeClr val="bg1"/>
                  </a:solidFill>
                </a:rPr>
                <a:t>)/2</a:t>
              </a:r>
              <a:endParaRPr lang="ru-RU" sz="1000" dirty="0">
                <a:solidFill>
                  <a:schemeClr val="bg1"/>
                </a:solidFill>
              </a:endParaRPr>
            </a:p>
          </p:txBody>
        </p:sp>
        <p:sp>
          <p:nvSpPr>
            <p:cNvPr id="65" name="Прямоугольник 64"/>
            <p:cNvSpPr/>
            <p:nvPr/>
          </p:nvSpPr>
          <p:spPr>
            <a:xfrm>
              <a:off x="90503" y="5475975"/>
              <a:ext cx="2926469" cy="62502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dirty="0">
                  <a:solidFill>
                    <a:schemeClr val="bg1"/>
                  </a:solidFill>
                </a:rPr>
                <a:t>В качестве результата устанавливается среднее по четырем: Х=(Х</a:t>
              </a:r>
              <a:r>
                <a:rPr lang="ru-RU" sz="1000" dirty="0">
                  <a:solidFill>
                    <a:schemeClr val="bg1"/>
                  </a:solidFill>
                </a:rPr>
                <a:t>1</a:t>
              </a:r>
              <a:r>
                <a:rPr lang="ru-RU" sz="1400" dirty="0">
                  <a:solidFill>
                    <a:schemeClr val="bg1"/>
                  </a:solidFill>
                </a:rPr>
                <a:t>+Х</a:t>
              </a:r>
              <a:r>
                <a:rPr lang="ru-RU" sz="1000" dirty="0">
                  <a:solidFill>
                    <a:schemeClr val="bg1"/>
                  </a:solidFill>
                </a:rPr>
                <a:t>2 +</a:t>
              </a:r>
              <a:r>
                <a:rPr lang="ru-RU" sz="1400" dirty="0">
                  <a:solidFill>
                    <a:schemeClr val="bg1"/>
                  </a:solidFill>
                </a:rPr>
                <a:t>Х</a:t>
              </a:r>
              <a:r>
                <a:rPr lang="ru-RU" sz="1000" dirty="0">
                  <a:solidFill>
                    <a:schemeClr val="bg1"/>
                  </a:solidFill>
                </a:rPr>
                <a:t>3</a:t>
              </a:r>
              <a:r>
                <a:rPr lang="ru-RU" sz="1400" dirty="0">
                  <a:solidFill>
                    <a:schemeClr val="bg1"/>
                  </a:solidFill>
                </a:rPr>
                <a:t>+Х</a:t>
              </a:r>
              <a:r>
                <a:rPr lang="ru-RU" sz="1000" dirty="0">
                  <a:solidFill>
                    <a:schemeClr val="bg1"/>
                  </a:solidFill>
                </a:rPr>
                <a:t>4</a:t>
              </a:r>
              <a:r>
                <a:rPr lang="ru-RU" sz="1400" dirty="0">
                  <a:solidFill>
                    <a:schemeClr val="bg1"/>
                  </a:solidFill>
                </a:rPr>
                <a:t>)/2</a:t>
              </a:r>
              <a:endParaRPr lang="ru-RU" sz="1000" dirty="0">
                <a:solidFill>
                  <a:schemeClr val="bg1"/>
                </a:solidFill>
              </a:endParaRPr>
            </a:p>
          </p:txBody>
        </p:sp>
        <p:grpSp>
          <p:nvGrpSpPr>
            <p:cNvPr id="87" name="Группа 86"/>
            <p:cNvGrpSpPr/>
            <p:nvPr/>
          </p:nvGrpSpPr>
          <p:grpSpPr>
            <a:xfrm>
              <a:off x="1553739" y="121026"/>
              <a:ext cx="6671028" cy="6479186"/>
              <a:chOff x="1553739" y="121026"/>
              <a:chExt cx="6671028" cy="6479186"/>
            </a:xfrm>
          </p:grpSpPr>
          <p:sp>
            <p:nvSpPr>
              <p:cNvPr id="5" name="Овал 4"/>
              <p:cNvSpPr/>
              <p:nvPr/>
            </p:nvSpPr>
            <p:spPr>
              <a:xfrm>
                <a:off x="3534871" y="121026"/>
                <a:ext cx="2160240" cy="2836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Старт</a:t>
                </a:r>
              </a:p>
            </p:txBody>
          </p:sp>
          <p:sp>
            <p:nvSpPr>
              <p:cNvPr id="8" name="Прямоугольник 7"/>
              <p:cNvSpPr/>
              <p:nvPr/>
            </p:nvSpPr>
            <p:spPr>
              <a:xfrm>
                <a:off x="2922803" y="607910"/>
                <a:ext cx="3384376" cy="57606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dirty="0">
                    <a:solidFill>
                      <a:schemeClr val="bg1"/>
                    </a:solidFill>
                  </a:rPr>
                  <a:t>Выполнить два единичных измерения, получив результаты Х</a:t>
                </a:r>
                <a:r>
                  <a:rPr lang="ru-RU" sz="1000" dirty="0">
                    <a:solidFill>
                      <a:schemeClr val="bg1"/>
                    </a:solidFill>
                  </a:rPr>
                  <a:t>1</a:t>
                </a:r>
                <a:r>
                  <a:rPr lang="ru-RU" sz="1400" dirty="0">
                    <a:solidFill>
                      <a:schemeClr val="bg1"/>
                    </a:solidFill>
                  </a:rPr>
                  <a:t> и Х</a:t>
                </a:r>
                <a:r>
                  <a:rPr lang="ru-RU" sz="1000" dirty="0">
                    <a:solidFill>
                      <a:schemeClr val="bg1"/>
                    </a:solidFill>
                  </a:rPr>
                  <a:t>2</a:t>
                </a:r>
              </a:p>
            </p:txBody>
          </p:sp>
          <p:cxnSp>
            <p:nvCxnSpPr>
              <p:cNvPr id="11" name="Прямая со стрелкой 10"/>
              <p:cNvCxnSpPr/>
              <p:nvPr/>
            </p:nvCxnSpPr>
            <p:spPr>
              <a:xfrm>
                <a:off x="4656250" y="1183974"/>
                <a:ext cx="3827" cy="177823"/>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2" name="Блок-схема: решение 11"/>
              <p:cNvSpPr/>
              <p:nvPr/>
            </p:nvSpPr>
            <p:spPr>
              <a:xfrm>
                <a:off x="3546838" y="2040839"/>
                <a:ext cx="2228901" cy="567782"/>
              </a:xfrm>
              <a:prstGeom prst="flowChartDecision">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dirty="0">
                    <a:solidFill>
                      <a:schemeClr val="bg1"/>
                    </a:solidFill>
                  </a:rPr>
                  <a:t>│Х</a:t>
                </a:r>
                <a:r>
                  <a:rPr lang="ru-RU" sz="1000" dirty="0">
                    <a:solidFill>
                      <a:schemeClr val="bg1"/>
                    </a:solidFill>
                  </a:rPr>
                  <a:t>1</a:t>
                </a:r>
                <a:r>
                  <a:rPr lang="ru-RU" sz="1400" dirty="0">
                    <a:solidFill>
                      <a:schemeClr val="bg1"/>
                    </a:solidFill>
                  </a:rPr>
                  <a:t>-Х</a:t>
                </a:r>
                <a:r>
                  <a:rPr lang="ru-RU" sz="1000" dirty="0">
                    <a:solidFill>
                      <a:schemeClr val="bg1"/>
                    </a:solidFill>
                  </a:rPr>
                  <a:t>2</a:t>
                </a:r>
                <a:r>
                  <a:rPr lang="ru-RU" sz="1400" dirty="0">
                    <a:solidFill>
                      <a:schemeClr val="bg1"/>
                    </a:solidFill>
                  </a:rPr>
                  <a:t>│≤</a:t>
                </a:r>
                <a:r>
                  <a:rPr lang="en-US" sz="1400" dirty="0">
                    <a:solidFill>
                      <a:schemeClr val="bg1"/>
                    </a:solidFill>
                  </a:rPr>
                  <a:t>r</a:t>
                </a:r>
                <a:endParaRPr lang="ru-RU" sz="1400" dirty="0">
                  <a:solidFill>
                    <a:schemeClr val="bg1"/>
                  </a:solidFill>
                </a:endParaRPr>
              </a:p>
            </p:txBody>
          </p:sp>
          <p:sp>
            <p:nvSpPr>
              <p:cNvPr id="15" name="TextBox 14"/>
              <p:cNvSpPr txBox="1"/>
              <p:nvPr/>
            </p:nvSpPr>
            <p:spPr>
              <a:xfrm>
                <a:off x="7866977" y="3265045"/>
                <a:ext cx="357790" cy="276999"/>
              </a:xfrm>
              <a:prstGeom prst="rect">
                <a:avLst/>
              </a:prstGeom>
              <a:noFill/>
            </p:spPr>
            <p:txBody>
              <a:bodyPr wrap="none" rtlCol="0">
                <a:spAutoFit/>
              </a:bodyPr>
              <a:lstStyle/>
              <a:p>
                <a:r>
                  <a:rPr lang="ru-RU" sz="1200" dirty="0"/>
                  <a:t>Да</a:t>
                </a:r>
              </a:p>
            </p:txBody>
          </p:sp>
          <p:cxnSp>
            <p:nvCxnSpPr>
              <p:cNvPr id="16" name="Прямая со стрелкой 15"/>
              <p:cNvCxnSpPr/>
              <p:nvPr/>
            </p:nvCxnSpPr>
            <p:spPr>
              <a:xfrm>
                <a:off x="4658866" y="1685193"/>
                <a:ext cx="2423" cy="355646"/>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1" name="Блок-схема: процесс 20"/>
              <p:cNvSpPr/>
              <p:nvPr/>
            </p:nvSpPr>
            <p:spPr>
              <a:xfrm>
                <a:off x="3455876" y="1364818"/>
                <a:ext cx="2376264" cy="315754"/>
              </a:xfrm>
              <a:prstGeom prst="flowChartProces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dirty="0">
                    <a:solidFill>
                      <a:schemeClr val="bg1"/>
                    </a:solidFill>
                  </a:rPr>
                  <a:t>Определить </a:t>
                </a:r>
                <a:r>
                  <a:rPr lang="en-US" sz="1400" dirty="0">
                    <a:solidFill>
                      <a:schemeClr val="bg1"/>
                    </a:solidFill>
                  </a:rPr>
                  <a:t>r</a:t>
                </a:r>
                <a:r>
                  <a:rPr lang="ru-RU" sz="1400" dirty="0">
                    <a:solidFill>
                      <a:schemeClr val="bg1"/>
                    </a:solidFill>
                  </a:rPr>
                  <a:t>=С</a:t>
                </a:r>
                <a:r>
                  <a:rPr lang="en-US" sz="1400" dirty="0">
                    <a:solidFill>
                      <a:schemeClr val="bg1"/>
                    </a:solidFill>
                  </a:rPr>
                  <a:t>R</a:t>
                </a:r>
                <a:r>
                  <a:rPr lang="ru-RU" sz="1000" dirty="0">
                    <a:solidFill>
                      <a:schemeClr val="bg1"/>
                    </a:solidFill>
                  </a:rPr>
                  <a:t>0,95</a:t>
                </a:r>
                <a:r>
                  <a:rPr lang="ru-RU" sz="1400" dirty="0">
                    <a:solidFill>
                      <a:schemeClr val="bg1"/>
                    </a:solidFill>
                  </a:rPr>
                  <a:t>=2</a:t>
                </a:r>
                <a:r>
                  <a:rPr lang="en-US" sz="1400" dirty="0">
                    <a:solidFill>
                      <a:schemeClr val="bg1"/>
                    </a:solidFill>
                  </a:rPr>
                  <a:t>,</a:t>
                </a:r>
                <a:r>
                  <a:rPr lang="ru-RU" sz="1400" dirty="0">
                    <a:solidFill>
                      <a:schemeClr val="bg1"/>
                    </a:solidFill>
                  </a:rPr>
                  <a:t>8</a:t>
                </a:r>
                <a:r>
                  <a:rPr lang="el-GR" sz="1400" dirty="0">
                    <a:solidFill>
                      <a:schemeClr val="bg1"/>
                    </a:solidFill>
                  </a:rPr>
                  <a:t>σ</a:t>
                </a:r>
                <a:r>
                  <a:rPr lang="en-US" sz="1000" dirty="0">
                    <a:solidFill>
                      <a:schemeClr val="bg1"/>
                    </a:solidFill>
                  </a:rPr>
                  <a:t>r</a:t>
                </a:r>
                <a:endParaRPr lang="ru-RU" sz="1000" dirty="0">
                  <a:solidFill>
                    <a:schemeClr val="bg1"/>
                  </a:solidFill>
                </a:endParaRPr>
              </a:p>
            </p:txBody>
          </p:sp>
          <p:sp>
            <p:nvSpPr>
              <p:cNvPr id="24" name="Прямоугольник 23"/>
              <p:cNvSpPr/>
              <p:nvPr/>
            </p:nvSpPr>
            <p:spPr>
              <a:xfrm>
                <a:off x="2961334" y="2772598"/>
                <a:ext cx="3384376" cy="49244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dirty="0">
                    <a:solidFill>
                      <a:schemeClr val="bg1"/>
                    </a:solidFill>
                  </a:rPr>
                  <a:t>Выполнить еще два единичных измерения, получив результаты Х</a:t>
                </a:r>
                <a:r>
                  <a:rPr lang="en-US" sz="1000" dirty="0">
                    <a:solidFill>
                      <a:schemeClr val="bg1"/>
                    </a:solidFill>
                  </a:rPr>
                  <a:t>3</a:t>
                </a:r>
                <a:r>
                  <a:rPr lang="ru-RU" sz="1400" dirty="0">
                    <a:solidFill>
                      <a:schemeClr val="bg1"/>
                    </a:solidFill>
                  </a:rPr>
                  <a:t> и Х</a:t>
                </a:r>
                <a:r>
                  <a:rPr lang="en-US" sz="1000" dirty="0">
                    <a:solidFill>
                      <a:schemeClr val="bg1"/>
                    </a:solidFill>
                  </a:rPr>
                  <a:t>4</a:t>
                </a:r>
                <a:endParaRPr lang="ru-RU" sz="1000" dirty="0">
                  <a:solidFill>
                    <a:schemeClr val="bg1"/>
                  </a:solidFill>
                </a:endParaRPr>
              </a:p>
            </p:txBody>
          </p:sp>
          <p:cxnSp>
            <p:nvCxnSpPr>
              <p:cNvPr id="25" name="Прямая со стрелкой 24"/>
              <p:cNvCxnSpPr>
                <a:stCxn id="12" idx="2"/>
                <a:endCxn id="24" idx="0"/>
              </p:cNvCxnSpPr>
              <p:nvPr/>
            </p:nvCxnSpPr>
            <p:spPr>
              <a:xfrm flipH="1">
                <a:off x="4653522" y="2608621"/>
                <a:ext cx="7767" cy="16397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6" name="Блок-схема: процесс 25"/>
              <p:cNvSpPr/>
              <p:nvPr/>
            </p:nvSpPr>
            <p:spPr>
              <a:xfrm>
                <a:off x="3502651" y="3474183"/>
                <a:ext cx="2376264" cy="372446"/>
              </a:xfrm>
              <a:prstGeom prst="flowChartProces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dirty="0">
                    <a:solidFill>
                      <a:schemeClr val="bg1"/>
                    </a:solidFill>
                  </a:rPr>
                  <a:t>Определить </a:t>
                </a:r>
                <a:r>
                  <a:rPr lang="en-US" sz="1400" dirty="0">
                    <a:solidFill>
                      <a:schemeClr val="bg1"/>
                    </a:solidFill>
                  </a:rPr>
                  <a:t>r</a:t>
                </a:r>
                <a:r>
                  <a:rPr lang="ru-RU" sz="1400" dirty="0">
                    <a:solidFill>
                      <a:schemeClr val="bg1"/>
                    </a:solidFill>
                  </a:rPr>
                  <a:t>=С</a:t>
                </a:r>
                <a:r>
                  <a:rPr lang="en-US" sz="1400" dirty="0">
                    <a:solidFill>
                      <a:schemeClr val="bg1"/>
                    </a:solidFill>
                  </a:rPr>
                  <a:t>R</a:t>
                </a:r>
                <a:r>
                  <a:rPr lang="ru-RU" sz="1000" dirty="0">
                    <a:solidFill>
                      <a:schemeClr val="bg1"/>
                    </a:solidFill>
                  </a:rPr>
                  <a:t>0,95</a:t>
                </a:r>
                <a:r>
                  <a:rPr lang="ru-RU" sz="1400" dirty="0">
                    <a:solidFill>
                      <a:schemeClr val="bg1"/>
                    </a:solidFill>
                  </a:rPr>
                  <a:t>=</a:t>
                </a:r>
                <a:r>
                  <a:rPr lang="en-US" sz="1400" dirty="0">
                    <a:solidFill>
                      <a:schemeClr val="bg1"/>
                    </a:solidFill>
                  </a:rPr>
                  <a:t>3,6</a:t>
                </a:r>
                <a:r>
                  <a:rPr lang="el-GR" sz="1400" dirty="0">
                    <a:solidFill>
                      <a:schemeClr val="bg1"/>
                    </a:solidFill>
                  </a:rPr>
                  <a:t>σ</a:t>
                </a:r>
                <a:r>
                  <a:rPr lang="en-US" sz="1000" dirty="0">
                    <a:solidFill>
                      <a:schemeClr val="bg1"/>
                    </a:solidFill>
                  </a:rPr>
                  <a:t>r</a:t>
                </a:r>
                <a:endParaRPr lang="ru-RU" sz="1000" dirty="0">
                  <a:solidFill>
                    <a:schemeClr val="bg1"/>
                  </a:solidFill>
                </a:endParaRPr>
              </a:p>
            </p:txBody>
          </p:sp>
          <p:cxnSp>
            <p:nvCxnSpPr>
              <p:cNvPr id="27" name="Прямая со стрелкой 26"/>
              <p:cNvCxnSpPr/>
              <p:nvPr/>
            </p:nvCxnSpPr>
            <p:spPr>
              <a:xfrm>
                <a:off x="4690783" y="3265045"/>
                <a:ext cx="0" cy="241819"/>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p:nvPr/>
            </p:nvCxnSpPr>
            <p:spPr>
              <a:xfrm>
                <a:off x="4684198" y="3872727"/>
                <a:ext cx="6369" cy="177823"/>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4" name="Прямоугольник 33"/>
              <p:cNvSpPr/>
              <p:nvPr/>
            </p:nvSpPr>
            <p:spPr>
              <a:xfrm>
                <a:off x="3014022" y="4050550"/>
                <a:ext cx="3384376" cy="4415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dirty="0">
                    <a:solidFill>
                      <a:schemeClr val="bg1"/>
                    </a:solidFill>
                  </a:rPr>
                  <a:t>Расположить Х</a:t>
                </a:r>
                <a:r>
                  <a:rPr lang="ru-RU" sz="1000" dirty="0">
                    <a:solidFill>
                      <a:schemeClr val="bg1"/>
                    </a:solidFill>
                  </a:rPr>
                  <a:t>1</a:t>
                </a:r>
                <a:r>
                  <a:rPr lang="ru-RU" sz="1400" dirty="0">
                    <a:solidFill>
                      <a:schemeClr val="bg1"/>
                    </a:solidFill>
                  </a:rPr>
                  <a:t> … Х</a:t>
                </a:r>
                <a:r>
                  <a:rPr lang="ru-RU" sz="1000" dirty="0">
                    <a:solidFill>
                      <a:schemeClr val="bg1"/>
                    </a:solidFill>
                  </a:rPr>
                  <a:t>4 </a:t>
                </a:r>
                <a:r>
                  <a:rPr lang="ru-RU" sz="1400" dirty="0">
                    <a:solidFill>
                      <a:schemeClr val="bg1"/>
                    </a:solidFill>
                  </a:rPr>
                  <a:t> в порядке возрастания</a:t>
                </a:r>
                <a:endParaRPr lang="ru-RU" sz="1000" dirty="0">
                  <a:solidFill>
                    <a:schemeClr val="bg1"/>
                  </a:solidFill>
                </a:endParaRPr>
              </a:p>
            </p:txBody>
          </p:sp>
          <p:sp>
            <p:nvSpPr>
              <p:cNvPr id="36" name="Блок-схема: решение 35"/>
              <p:cNvSpPr/>
              <p:nvPr/>
            </p:nvSpPr>
            <p:spPr>
              <a:xfrm>
                <a:off x="3250623" y="4676804"/>
                <a:ext cx="2880320" cy="597433"/>
              </a:xfrm>
              <a:prstGeom prst="flowChartDecision">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200" dirty="0">
                    <a:solidFill>
                      <a:schemeClr val="bg1"/>
                    </a:solidFill>
                  </a:rPr>
                  <a:t>│Х4</a:t>
                </a:r>
                <a:r>
                  <a:rPr lang="en-US" sz="1200" dirty="0">
                    <a:solidFill>
                      <a:schemeClr val="bg1"/>
                    </a:solidFill>
                  </a:rPr>
                  <a:t> </a:t>
                </a:r>
                <a:r>
                  <a:rPr lang="ru-RU" sz="1200" dirty="0">
                    <a:solidFill>
                      <a:schemeClr val="bg1"/>
                    </a:solidFill>
                  </a:rPr>
                  <a:t>–</a:t>
                </a:r>
                <a:r>
                  <a:rPr lang="en-US" sz="1200" dirty="0">
                    <a:solidFill>
                      <a:schemeClr val="bg1"/>
                    </a:solidFill>
                  </a:rPr>
                  <a:t>X</a:t>
                </a:r>
                <a:r>
                  <a:rPr lang="ru-RU" sz="1200" dirty="0">
                    <a:solidFill>
                      <a:schemeClr val="bg1"/>
                    </a:solidFill>
                  </a:rPr>
                  <a:t>1│≤С</a:t>
                </a:r>
                <a:r>
                  <a:rPr lang="en-US" sz="1200" dirty="0">
                    <a:solidFill>
                      <a:schemeClr val="bg1"/>
                    </a:solidFill>
                  </a:rPr>
                  <a:t>R</a:t>
                </a:r>
                <a:r>
                  <a:rPr lang="ru-RU" sz="1000" dirty="0">
                    <a:solidFill>
                      <a:schemeClr val="bg1"/>
                    </a:solidFill>
                  </a:rPr>
                  <a:t>0,95</a:t>
                </a:r>
              </a:p>
            </p:txBody>
          </p:sp>
          <p:cxnSp>
            <p:nvCxnSpPr>
              <p:cNvPr id="54" name="Прямая со стрелкой 53"/>
              <p:cNvCxnSpPr/>
              <p:nvPr/>
            </p:nvCxnSpPr>
            <p:spPr>
              <a:xfrm>
                <a:off x="4725967" y="4492145"/>
                <a:ext cx="2423" cy="177823"/>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5" name="Прямая со стрелкой 54"/>
              <p:cNvCxnSpPr/>
              <p:nvPr/>
            </p:nvCxnSpPr>
            <p:spPr>
              <a:xfrm>
                <a:off x="4728390" y="5277935"/>
                <a:ext cx="2423" cy="355646"/>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750958" y="4676804"/>
                <a:ext cx="357790" cy="276999"/>
              </a:xfrm>
              <a:prstGeom prst="rect">
                <a:avLst/>
              </a:prstGeom>
              <a:noFill/>
            </p:spPr>
            <p:txBody>
              <a:bodyPr wrap="none" rtlCol="0">
                <a:spAutoFit/>
              </a:bodyPr>
              <a:lstStyle/>
              <a:p>
                <a:r>
                  <a:rPr lang="ru-RU" sz="1200" dirty="0"/>
                  <a:t>Да</a:t>
                </a:r>
              </a:p>
            </p:txBody>
          </p:sp>
          <p:sp>
            <p:nvSpPr>
              <p:cNvPr id="58" name="Прямоугольник 57"/>
              <p:cNvSpPr/>
              <p:nvPr/>
            </p:nvSpPr>
            <p:spPr>
              <a:xfrm>
                <a:off x="3131841" y="5633581"/>
                <a:ext cx="3193738" cy="45737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dirty="0">
                    <a:solidFill>
                      <a:schemeClr val="bg1"/>
                    </a:solidFill>
                  </a:rPr>
                  <a:t>В качестве результата устанавливается медиана: Х=(Х</a:t>
                </a:r>
                <a:r>
                  <a:rPr lang="ru-RU" sz="1000" dirty="0">
                    <a:solidFill>
                      <a:schemeClr val="bg1"/>
                    </a:solidFill>
                  </a:rPr>
                  <a:t>2</a:t>
                </a:r>
                <a:r>
                  <a:rPr lang="ru-RU" sz="1400" dirty="0">
                    <a:solidFill>
                      <a:schemeClr val="bg1"/>
                    </a:solidFill>
                  </a:rPr>
                  <a:t>+Х</a:t>
                </a:r>
                <a:r>
                  <a:rPr lang="ru-RU" sz="1000" dirty="0">
                    <a:solidFill>
                      <a:schemeClr val="bg1"/>
                    </a:solidFill>
                  </a:rPr>
                  <a:t>3</a:t>
                </a:r>
                <a:r>
                  <a:rPr lang="ru-RU" sz="1400" dirty="0">
                    <a:solidFill>
                      <a:schemeClr val="bg1"/>
                    </a:solidFill>
                  </a:rPr>
                  <a:t>)/2</a:t>
                </a:r>
                <a:endParaRPr lang="ru-RU" sz="1000" dirty="0">
                  <a:solidFill>
                    <a:schemeClr val="bg1"/>
                  </a:solidFill>
                </a:endParaRPr>
              </a:p>
            </p:txBody>
          </p:sp>
          <p:cxnSp>
            <p:nvCxnSpPr>
              <p:cNvPr id="59" name="Прямая со стрелкой 58"/>
              <p:cNvCxnSpPr/>
              <p:nvPr/>
            </p:nvCxnSpPr>
            <p:spPr>
              <a:xfrm>
                <a:off x="4731103" y="6061831"/>
                <a:ext cx="2423" cy="355646"/>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7" name="Соединительная линия уступом 66"/>
              <p:cNvCxnSpPr>
                <a:stCxn id="12" idx="3"/>
                <a:endCxn id="64" idx="0"/>
              </p:cNvCxnSpPr>
              <p:nvPr/>
            </p:nvCxnSpPr>
            <p:spPr>
              <a:xfrm>
                <a:off x="5775739" y="2324730"/>
                <a:ext cx="2054369" cy="3131028"/>
              </a:xfrm>
              <a:prstGeom prst="bentConnector2">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4732314" y="2552109"/>
                <a:ext cx="431528" cy="276999"/>
              </a:xfrm>
              <a:prstGeom prst="rect">
                <a:avLst/>
              </a:prstGeom>
              <a:noFill/>
            </p:spPr>
            <p:txBody>
              <a:bodyPr wrap="none" rtlCol="0">
                <a:spAutoFit/>
              </a:bodyPr>
              <a:lstStyle/>
              <a:p>
                <a:r>
                  <a:rPr lang="ru-RU" sz="1200" dirty="0"/>
                  <a:t>Нет</a:t>
                </a:r>
              </a:p>
            </p:txBody>
          </p:sp>
          <p:cxnSp>
            <p:nvCxnSpPr>
              <p:cNvPr id="72" name="Соединительная линия уступом 71"/>
              <p:cNvCxnSpPr>
                <a:stCxn id="36" idx="1"/>
                <a:endCxn id="65" idx="0"/>
              </p:cNvCxnSpPr>
              <p:nvPr/>
            </p:nvCxnSpPr>
            <p:spPr>
              <a:xfrm rot="10800000" flipV="1">
                <a:off x="1553739" y="4975521"/>
                <a:ext cx="1696885" cy="500454"/>
              </a:xfrm>
              <a:prstGeom prst="bentConnector2">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743860" y="5277935"/>
                <a:ext cx="431528" cy="276999"/>
              </a:xfrm>
              <a:prstGeom prst="rect">
                <a:avLst/>
              </a:prstGeom>
              <a:noFill/>
            </p:spPr>
            <p:txBody>
              <a:bodyPr wrap="none" rtlCol="0">
                <a:spAutoFit/>
              </a:bodyPr>
              <a:lstStyle/>
              <a:p>
                <a:r>
                  <a:rPr lang="ru-RU" sz="1200" dirty="0"/>
                  <a:t>Нет</a:t>
                </a:r>
              </a:p>
            </p:txBody>
          </p:sp>
          <p:cxnSp>
            <p:nvCxnSpPr>
              <p:cNvPr id="78" name="Соединительная линия уступом 77"/>
              <p:cNvCxnSpPr>
                <a:stCxn id="65" idx="2"/>
                <a:endCxn id="62" idx="2"/>
              </p:cNvCxnSpPr>
              <p:nvPr/>
            </p:nvCxnSpPr>
            <p:spPr>
              <a:xfrm rot="16200000" flipH="1">
                <a:off x="2384710" y="5270029"/>
                <a:ext cx="499211" cy="2161154"/>
              </a:xfrm>
              <a:prstGeom prst="bentConnector2">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0" name="Соединительная линия уступом 79"/>
              <p:cNvCxnSpPr>
                <a:stCxn id="64" idx="2"/>
                <a:endCxn id="62" idx="6"/>
              </p:cNvCxnSpPr>
              <p:nvPr/>
            </p:nvCxnSpPr>
            <p:spPr>
              <a:xfrm rot="5400000">
                <a:off x="6516808" y="5286911"/>
                <a:ext cx="538381" cy="2088221"/>
              </a:xfrm>
              <a:prstGeom prst="bentConnector2">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2" name="Прямая со стрелкой 81"/>
              <p:cNvCxnSpPr>
                <a:stCxn id="5" idx="4"/>
                <a:endCxn id="8" idx="0"/>
              </p:cNvCxnSpPr>
              <p:nvPr/>
            </p:nvCxnSpPr>
            <p:spPr>
              <a:xfrm>
                <a:off x="4614991" y="404664"/>
                <a:ext cx="0" cy="203246"/>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237343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76672"/>
            <a:ext cx="7560840" cy="5262979"/>
          </a:xfrm>
          <a:prstGeom prst="rect">
            <a:avLst/>
          </a:prstGeom>
        </p:spPr>
        <p:txBody>
          <a:bodyPr wrap="square">
            <a:spAutoFit/>
          </a:bodyPr>
          <a:lstStyle/>
          <a:p>
            <a:pPr marL="285750" indent="-285750">
              <a:buFont typeface="Arial" panose="020B0604020202020204" pitchFamily="34" charset="0"/>
              <a:buChar char="•"/>
            </a:pPr>
            <a:r>
              <a:rPr lang="ru-RU" sz="2800" dirty="0"/>
              <a:t>Контролируется (проверяется) только повторяемость.</a:t>
            </a:r>
          </a:p>
          <a:p>
            <a:pPr marL="285750" indent="-285750">
              <a:buFont typeface="Arial" panose="020B0604020202020204" pitchFamily="34" charset="0"/>
              <a:buChar char="•"/>
            </a:pPr>
            <a:endParaRPr lang="ru-RU" sz="2800" dirty="0"/>
          </a:p>
          <a:p>
            <a:pPr marL="285750" indent="-285750">
              <a:buFont typeface="Arial" panose="020B0604020202020204" pitchFamily="34" charset="0"/>
              <a:buChar char="•"/>
            </a:pPr>
            <a:r>
              <a:rPr lang="ru-RU" sz="2800" dirty="0"/>
              <a:t>Результатом проверки приемлемости является установление результата измерения.</a:t>
            </a:r>
          </a:p>
          <a:p>
            <a:endParaRPr lang="ru-RU" sz="2800" dirty="0"/>
          </a:p>
          <a:p>
            <a:pPr marL="285750" indent="-285750">
              <a:buFont typeface="Arial" panose="020B0604020202020204" pitchFamily="34" charset="0"/>
              <a:buChar char="•"/>
            </a:pPr>
            <a:r>
              <a:rPr lang="ru-RU" sz="2800" dirty="0"/>
              <a:t>Количество единичных измерений, по которому определяется результат измерения, зависит от хода проверки приемлемости.</a:t>
            </a:r>
          </a:p>
          <a:p>
            <a:endParaRPr lang="ru-RU" sz="2800" dirty="0"/>
          </a:p>
          <a:p>
            <a:pPr marL="285750" indent="-285750">
              <a:buFont typeface="Arial" panose="020B0604020202020204" pitchFamily="34" charset="0"/>
              <a:buChar char="•"/>
            </a:pPr>
            <a:r>
              <a:rPr lang="ru-RU" sz="2800" dirty="0"/>
              <a:t>Результат измерения может выражаться не только в виде среднего, но и в виде медианы.</a:t>
            </a:r>
          </a:p>
        </p:txBody>
      </p:sp>
    </p:spTree>
    <p:extLst>
      <p:ext uri="{BB962C8B-B14F-4D97-AF65-F5344CB8AC3E}">
        <p14:creationId xmlns:p14="http://schemas.microsoft.com/office/powerpoint/2010/main" val="27022772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a:t>Внутренний оперативный контроль прецизионности и точности (ВОК)</a:t>
            </a:r>
          </a:p>
        </p:txBody>
      </p:sp>
      <p:sp>
        <p:nvSpPr>
          <p:cNvPr id="3" name="Объект 2"/>
          <p:cNvSpPr>
            <a:spLocks noGrp="1"/>
          </p:cNvSpPr>
          <p:nvPr>
            <p:ph idx="1"/>
          </p:nvPr>
        </p:nvSpPr>
        <p:spPr/>
        <p:txBody>
          <a:bodyPr>
            <a:normAutofit fontScale="92500" lnSpcReduction="20000"/>
          </a:bodyPr>
          <a:lstStyle/>
          <a:p>
            <a:pPr marL="137160" indent="0" algn="ctr">
              <a:buNone/>
            </a:pPr>
            <a:r>
              <a:rPr lang="ru-RU" sz="2000" i="1" dirty="0"/>
              <a:t>РМГ 76-2014 «Государственная система обеспечения единства измерений. Внутренний контроль качества результатов количественного химического анализа</a:t>
            </a:r>
            <a:r>
              <a:rPr lang="ru-RU" sz="2000" dirty="0"/>
              <a:t>»</a:t>
            </a:r>
          </a:p>
          <a:p>
            <a:pPr marL="137160" indent="0">
              <a:buNone/>
            </a:pPr>
            <a:r>
              <a:rPr lang="ru-RU" dirty="0"/>
              <a:t>Контроль воспроизводимости (внутрилабораторной прецизионности) осуществляют в соответствии с Графиком внутреннего контроля</a:t>
            </a:r>
          </a:p>
          <a:p>
            <a:pPr marL="137160" indent="0">
              <a:buNone/>
            </a:pPr>
            <a:r>
              <a:rPr lang="ru-RU" dirty="0"/>
              <a:t>Для контроля воспроизводимости проводят эксперимент с целью получения результатов анализов одного и того же показателя в одной и той же пробе в максимально различных условиях (условия воспроизводимости): </a:t>
            </a:r>
          </a:p>
          <a:p>
            <a:pPr marL="137160" indent="0">
              <a:buNone/>
            </a:pPr>
            <a:r>
              <a:rPr lang="ru-RU" dirty="0"/>
              <a:t>-в разное время; </a:t>
            </a:r>
          </a:p>
          <a:p>
            <a:pPr marL="137160" indent="0">
              <a:buNone/>
            </a:pPr>
            <a:r>
              <a:rPr lang="ru-RU" dirty="0"/>
              <a:t>-разными средствами измерений; </a:t>
            </a:r>
          </a:p>
          <a:p>
            <a:pPr marL="137160" indent="0">
              <a:buNone/>
            </a:pPr>
            <a:r>
              <a:rPr lang="ru-RU" dirty="0"/>
              <a:t>-разными исполнителями. </a:t>
            </a:r>
          </a:p>
        </p:txBody>
      </p:sp>
    </p:spTree>
    <p:extLst>
      <p:ext uri="{BB962C8B-B14F-4D97-AF65-F5344CB8AC3E}">
        <p14:creationId xmlns:p14="http://schemas.microsoft.com/office/powerpoint/2010/main" val="1553784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Объект 2"/>
              <p:cNvSpPr>
                <a:spLocks noGrp="1"/>
              </p:cNvSpPr>
              <p:nvPr>
                <p:ph idx="1"/>
              </p:nvPr>
            </p:nvSpPr>
            <p:spPr>
              <a:xfrm>
                <a:off x="457200" y="476672"/>
                <a:ext cx="8229600" cy="5832688"/>
              </a:xfrm>
            </p:spPr>
            <p:txBody>
              <a:bodyPr>
                <a:normAutofit fontScale="92500" lnSpcReduction="20000"/>
              </a:bodyPr>
              <a:lstStyle/>
              <a:p>
                <a:pPr marL="137160" indent="0">
                  <a:buNone/>
                </a:pPr>
                <a:r>
                  <a:rPr lang="ru-RU" dirty="0"/>
                  <a:t>По результатам анализов рассчитывают фактическое расхождение внутрилабораторной прецизионности (</a:t>
                </a:r>
                <a:r>
                  <a:rPr lang="ru-RU" dirty="0" err="1"/>
                  <a:t>R</a:t>
                </a:r>
                <a:r>
                  <a:rPr lang="ru-RU" i="1" dirty="0" err="1"/>
                  <a:t>пл</a:t>
                </a:r>
                <a:r>
                  <a:rPr lang="ru-RU" dirty="0"/>
                  <a:t>) по формуле: </a:t>
                </a:r>
              </a:p>
              <a:p>
                <a:pPr marL="137160" indent="0" algn="ctr">
                  <a:buNone/>
                </a:pPr>
                <a:r>
                  <a:rPr lang="ru-RU" b="1" dirty="0" err="1"/>
                  <a:t>R</a:t>
                </a:r>
                <a:r>
                  <a:rPr lang="ru-RU" b="1" i="1" dirty="0" err="1"/>
                  <a:t>пл</a:t>
                </a:r>
                <a:r>
                  <a:rPr lang="ru-RU" b="1" dirty="0"/>
                  <a:t> =</a:t>
                </a:r>
                <a14:m>
                  <m:oMath xmlns:m="http://schemas.openxmlformats.org/officeDocument/2006/math">
                    <m:acc>
                      <m:accPr>
                        <m:chr m:val="̅"/>
                        <m:ctrlPr>
                          <a:rPr lang="ru-RU" b="1" i="1" smtClean="0">
                            <a:latin typeface="Cambria Math" panose="02040503050406030204" pitchFamily="18" charset="0"/>
                          </a:rPr>
                        </m:ctrlPr>
                      </m:accPr>
                      <m:e>
                        <m:r>
                          <a:rPr lang="ru-RU" b="1" i="1" smtClean="0">
                            <a:latin typeface="Cambria Math"/>
                          </a:rPr>
                          <m:t>Х</m:t>
                        </m:r>
                      </m:e>
                    </m:acc>
                  </m:oMath>
                </a14:m>
                <a:r>
                  <a:rPr lang="ru-RU" b="1" dirty="0" err="1"/>
                  <a:t>max</a:t>
                </a:r>
                <a:r>
                  <a:rPr lang="ru-RU" b="1" dirty="0"/>
                  <a:t> - </a:t>
                </a:r>
                <a14:m>
                  <m:oMath xmlns:m="http://schemas.openxmlformats.org/officeDocument/2006/math">
                    <m:acc>
                      <m:accPr>
                        <m:chr m:val="̅"/>
                        <m:ctrlPr>
                          <a:rPr lang="ru-RU" b="1" i="1" smtClean="0">
                            <a:latin typeface="Cambria Math" panose="02040503050406030204" pitchFamily="18" charset="0"/>
                          </a:rPr>
                        </m:ctrlPr>
                      </m:accPr>
                      <m:e>
                        <m:r>
                          <a:rPr lang="ru-RU" b="1" i="1">
                            <a:latin typeface="Cambria Math"/>
                          </a:rPr>
                          <m:t>Х</m:t>
                        </m:r>
                      </m:e>
                    </m:acc>
                  </m:oMath>
                </a14:m>
                <a:r>
                  <a:rPr lang="ru-RU" b="1" dirty="0" err="1"/>
                  <a:t>min</a:t>
                </a:r>
                <a:r>
                  <a:rPr lang="ru-RU" b="1" dirty="0"/>
                  <a:t> </a:t>
                </a:r>
              </a:p>
              <a:p>
                <a:pPr marL="137160" indent="0">
                  <a:buNone/>
                </a:pPr>
                <a:r>
                  <a:rPr lang="ru-RU" dirty="0"/>
                  <a:t>где </a:t>
                </a:r>
                <a14:m>
                  <m:oMath xmlns:m="http://schemas.openxmlformats.org/officeDocument/2006/math">
                    <m:acc>
                      <m:accPr>
                        <m:chr m:val="̅"/>
                        <m:ctrlPr>
                          <a:rPr lang="ru-RU" i="1">
                            <a:latin typeface="Cambria Math" panose="02040503050406030204" pitchFamily="18" charset="0"/>
                          </a:rPr>
                        </m:ctrlPr>
                      </m:accPr>
                      <m:e>
                        <m:r>
                          <a:rPr lang="ru-RU" i="1">
                            <a:latin typeface="Cambria Math"/>
                          </a:rPr>
                          <m:t>Х</m:t>
                        </m:r>
                      </m:e>
                    </m:acc>
                  </m:oMath>
                </a14:m>
                <a:r>
                  <a:rPr lang="ru-RU" dirty="0" err="1"/>
                  <a:t>max</a:t>
                </a:r>
                <a:r>
                  <a:rPr lang="ru-RU" dirty="0"/>
                  <a:t>  и  </a:t>
                </a:r>
                <a14:m>
                  <m:oMath xmlns:m="http://schemas.openxmlformats.org/officeDocument/2006/math">
                    <m:acc>
                      <m:accPr>
                        <m:chr m:val="̅"/>
                        <m:ctrlPr>
                          <a:rPr lang="ru-RU" i="1">
                            <a:latin typeface="Cambria Math" panose="02040503050406030204" pitchFamily="18" charset="0"/>
                          </a:rPr>
                        </m:ctrlPr>
                      </m:accPr>
                      <m:e>
                        <m:r>
                          <a:rPr lang="ru-RU" i="1">
                            <a:latin typeface="Cambria Math"/>
                          </a:rPr>
                          <m:t>Х</m:t>
                        </m:r>
                      </m:e>
                    </m:acc>
                  </m:oMath>
                </a14:m>
                <a:r>
                  <a:rPr lang="ru-RU" dirty="0" err="1"/>
                  <a:t>min</a:t>
                </a:r>
                <a:r>
                  <a:rPr lang="ru-RU" dirty="0"/>
                  <a:t>  - максимальный и минимальный результаты анализа, полученные в условиях внутрилабораторной прецизионности. </a:t>
                </a:r>
              </a:p>
              <a:p>
                <a:pPr marL="137160" indent="0">
                  <a:buNone/>
                </a:pPr>
                <a:r>
                  <a:rPr lang="ru-RU" dirty="0"/>
                  <a:t>Результат контроля внутрилабораторной прецизионности считают удовлетворительным, если выполняется следующее неравенство: </a:t>
                </a:r>
              </a:p>
              <a:p>
                <a:pPr marL="137160" indent="0" algn="ctr">
                  <a:buNone/>
                </a:pPr>
                <a:r>
                  <a:rPr lang="ru-RU" b="1" dirty="0" err="1"/>
                  <a:t>R</a:t>
                </a:r>
                <a:r>
                  <a:rPr lang="ru-RU" b="1" i="1" dirty="0" err="1"/>
                  <a:t>пл</a:t>
                </a:r>
                <a:r>
                  <a:rPr lang="ru-RU" b="1" dirty="0"/>
                  <a:t> ≤</a:t>
                </a:r>
                <a:r>
                  <a:rPr lang="ru-RU" b="1" dirty="0" err="1"/>
                  <a:t>R</a:t>
                </a:r>
                <a:r>
                  <a:rPr lang="ru-RU" b="1" i="1" dirty="0" err="1"/>
                  <a:t>л</a:t>
                </a:r>
                <a:r>
                  <a:rPr lang="ru-RU" b="1" dirty="0"/>
                  <a:t> </a:t>
                </a:r>
              </a:p>
              <a:p>
                <a:pPr marL="137160" indent="0">
                  <a:buNone/>
                </a:pPr>
                <a:r>
                  <a:rPr lang="ru-RU" dirty="0"/>
                  <a:t>где </a:t>
                </a:r>
                <a:r>
                  <a:rPr lang="ru-RU" dirty="0" err="1"/>
                  <a:t>R</a:t>
                </a:r>
                <a:r>
                  <a:rPr lang="ru-RU" i="1" dirty="0" err="1"/>
                  <a:t>л</a:t>
                </a:r>
                <a:r>
                  <a:rPr lang="ru-RU" dirty="0"/>
                  <a:t> – предел внутрилабораторной прецизионности, который устанавливают в лаборатории по РМГ 76-2004 или принимают по формуле: </a:t>
                </a:r>
                <a:r>
                  <a:rPr lang="ru-RU" b="1" dirty="0" err="1"/>
                  <a:t>R</a:t>
                </a:r>
                <a:r>
                  <a:rPr lang="ru-RU" b="1" i="1" dirty="0" err="1"/>
                  <a:t>л</a:t>
                </a:r>
                <a:r>
                  <a:rPr lang="ru-RU" b="1" dirty="0"/>
                  <a:t> = 0,84 R </a:t>
                </a:r>
              </a:p>
              <a:p>
                <a:pPr marL="137160" indent="0">
                  <a:buNone/>
                </a:pPr>
                <a:r>
                  <a:rPr lang="ru-RU" dirty="0"/>
                  <a:t>где R - предел внутрилабораторной прецизионности для 2-исполнителей. </a:t>
                </a:r>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457200" y="476672"/>
                <a:ext cx="8229600" cy="5832688"/>
              </a:xfrm>
              <a:blipFill rotWithShape="1">
                <a:blip r:embed="rId2"/>
                <a:stretch>
                  <a:fillRect t="-2299" r="-1111"/>
                </a:stretch>
              </a:blipFill>
            </p:spPr>
            <p:txBody>
              <a:bodyPr/>
              <a:lstStyle/>
              <a:p>
                <a:r>
                  <a:rPr lang="ru-RU">
                    <a:noFill/>
                  </a:rPr>
                  <a:t> </a:t>
                </a:r>
              </a:p>
            </p:txBody>
          </p:sp>
        </mc:Fallback>
      </mc:AlternateContent>
    </p:spTree>
    <p:extLst>
      <p:ext uri="{BB962C8B-B14F-4D97-AF65-F5344CB8AC3E}">
        <p14:creationId xmlns:p14="http://schemas.microsoft.com/office/powerpoint/2010/main" val="22761606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633860698"/>
              </p:ext>
            </p:extLst>
          </p:nvPr>
        </p:nvGraphicFramePr>
        <p:xfrm>
          <a:off x="251520" y="332656"/>
          <a:ext cx="8496944"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4957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graphicEl>
                                              <a:dgm id="{21BD35FD-B6D3-423B-B71C-88D0764B6A9C}"/>
                                            </p:graphicEl>
                                          </p:spTgt>
                                        </p:tgtEl>
                                        <p:attrNameLst>
                                          <p:attrName>style.visibility</p:attrName>
                                        </p:attrNameLst>
                                      </p:cBhvr>
                                      <p:to>
                                        <p:strVal val="visible"/>
                                      </p:to>
                                    </p:set>
                                    <p:animEffect transition="in" filter="fade">
                                      <p:cBhvr>
                                        <p:cTn id="7" dur="1000"/>
                                        <p:tgtEl>
                                          <p:spTgt spid="2">
                                            <p:graphicEl>
                                              <a:dgm id="{21BD35FD-B6D3-423B-B71C-88D0764B6A9C}"/>
                                            </p:graphicEl>
                                          </p:spTgt>
                                        </p:tgtEl>
                                      </p:cBhvr>
                                    </p:animEffect>
                                    <p:anim calcmode="lin" valueType="num">
                                      <p:cBhvr>
                                        <p:cTn id="8" dur="1000" fill="hold"/>
                                        <p:tgtEl>
                                          <p:spTgt spid="2">
                                            <p:graphicEl>
                                              <a:dgm id="{21BD35FD-B6D3-423B-B71C-88D0764B6A9C}"/>
                                            </p:graphicEl>
                                          </p:spTgt>
                                        </p:tgtEl>
                                        <p:attrNameLst>
                                          <p:attrName>ppt_x</p:attrName>
                                        </p:attrNameLst>
                                      </p:cBhvr>
                                      <p:tavLst>
                                        <p:tav tm="0">
                                          <p:val>
                                            <p:strVal val="#ppt_x"/>
                                          </p:val>
                                        </p:tav>
                                        <p:tav tm="100000">
                                          <p:val>
                                            <p:strVal val="#ppt_x"/>
                                          </p:val>
                                        </p:tav>
                                      </p:tavLst>
                                    </p:anim>
                                    <p:anim calcmode="lin" valueType="num">
                                      <p:cBhvr>
                                        <p:cTn id="9" dur="1000" fill="hold"/>
                                        <p:tgtEl>
                                          <p:spTgt spid="2">
                                            <p:graphicEl>
                                              <a:dgm id="{21BD35FD-B6D3-423B-B71C-88D0764B6A9C}"/>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
                                            <p:graphicEl>
                                              <a:dgm id="{B6C262A2-27F7-4851-B38B-309259D4BFA7}"/>
                                            </p:graphicEl>
                                          </p:spTgt>
                                        </p:tgtEl>
                                        <p:attrNameLst>
                                          <p:attrName>style.visibility</p:attrName>
                                        </p:attrNameLst>
                                      </p:cBhvr>
                                      <p:to>
                                        <p:strVal val="visible"/>
                                      </p:to>
                                    </p:set>
                                    <p:animEffect transition="in" filter="fade">
                                      <p:cBhvr>
                                        <p:cTn id="14" dur="1000"/>
                                        <p:tgtEl>
                                          <p:spTgt spid="2">
                                            <p:graphicEl>
                                              <a:dgm id="{B6C262A2-27F7-4851-B38B-309259D4BFA7}"/>
                                            </p:graphicEl>
                                          </p:spTgt>
                                        </p:tgtEl>
                                      </p:cBhvr>
                                    </p:animEffect>
                                    <p:anim calcmode="lin" valueType="num">
                                      <p:cBhvr>
                                        <p:cTn id="15" dur="1000" fill="hold"/>
                                        <p:tgtEl>
                                          <p:spTgt spid="2">
                                            <p:graphicEl>
                                              <a:dgm id="{B6C262A2-27F7-4851-B38B-309259D4BFA7}"/>
                                            </p:graphicEl>
                                          </p:spTgt>
                                        </p:tgtEl>
                                        <p:attrNameLst>
                                          <p:attrName>ppt_x</p:attrName>
                                        </p:attrNameLst>
                                      </p:cBhvr>
                                      <p:tavLst>
                                        <p:tav tm="0">
                                          <p:val>
                                            <p:strVal val="#ppt_x"/>
                                          </p:val>
                                        </p:tav>
                                        <p:tav tm="100000">
                                          <p:val>
                                            <p:strVal val="#ppt_x"/>
                                          </p:val>
                                        </p:tav>
                                      </p:tavLst>
                                    </p:anim>
                                    <p:anim calcmode="lin" valueType="num">
                                      <p:cBhvr>
                                        <p:cTn id="16" dur="1000" fill="hold"/>
                                        <p:tgtEl>
                                          <p:spTgt spid="2">
                                            <p:graphicEl>
                                              <a:dgm id="{B6C262A2-27F7-4851-B38B-309259D4BFA7}"/>
                                            </p:graphicEl>
                                          </p:spTgt>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2">
                                            <p:graphicEl>
                                              <a:dgm id="{A8259B74-5B92-4A1E-8BA3-9AEB82F9DB4B}"/>
                                            </p:graphicEl>
                                          </p:spTgt>
                                        </p:tgtEl>
                                        <p:attrNameLst>
                                          <p:attrName>style.visibility</p:attrName>
                                        </p:attrNameLst>
                                      </p:cBhvr>
                                      <p:to>
                                        <p:strVal val="visible"/>
                                      </p:to>
                                    </p:set>
                                    <p:animEffect transition="in" filter="fade">
                                      <p:cBhvr>
                                        <p:cTn id="19" dur="1000"/>
                                        <p:tgtEl>
                                          <p:spTgt spid="2">
                                            <p:graphicEl>
                                              <a:dgm id="{A8259B74-5B92-4A1E-8BA3-9AEB82F9DB4B}"/>
                                            </p:graphicEl>
                                          </p:spTgt>
                                        </p:tgtEl>
                                      </p:cBhvr>
                                    </p:animEffect>
                                    <p:anim calcmode="lin" valueType="num">
                                      <p:cBhvr>
                                        <p:cTn id="20" dur="1000" fill="hold"/>
                                        <p:tgtEl>
                                          <p:spTgt spid="2">
                                            <p:graphicEl>
                                              <a:dgm id="{A8259B74-5B92-4A1E-8BA3-9AEB82F9DB4B}"/>
                                            </p:graphicEl>
                                          </p:spTgt>
                                        </p:tgtEl>
                                        <p:attrNameLst>
                                          <p:attrName>ppt_x</p:attrName>
                                        </p:attrNameLst>
                                      </p:cBhvr>
                                      <p:tavLst>
                                        <p:tav tm="0">
                                          <p:val>
                                            <p:strVal val="#ppt_x"/>
                                          </p:val>
                                        </p:tav>
                                        <p:tav tm="100000">
                                          <p:val>
                                            <p:strVal val="#ppt_x"/>
                                          </p:val>
                                        </p:tav>
                                      </p:tavLst>
                                    </p:anim>
                                    <p:anim calcmode="lin" valueType="num">
                                      <p:cBhvr>
                                        <p:cTn id="21" dur="1000" fill="hold"/>
                                        <p:tgtEl>
                                          <p:spTgt spid="2">
                                            <p:graphicEl>
                                              <a:dgm id="{A8259B74-5B92-4A1E-8BA3-9AEB82F9DB4B}"/>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2">
                                            <p:graphicEl>
                                              <a:dgm id="{847FD318-26B8-4141-A440-AC0272B6D3D3}"/>
                                            </p:graphicEl>
                                          </p:spTgt>
                                        </p:tgtEl>
                                        <p:attrNameLst>
                                          <p:attrName>style.visibility</p:attrName>
                                        </p:attrNameLst>
                                      </p:cBhvr>
                                      <p:to>
                                        <p:strVal val="visible"/>
                                      </p:to>
                                    </p:set>
                                    <p:animEffect transition="in" filter="fade">
                                      <p:cBhvr>
                                        <p:cTn id="26" dur="1000"/>
                                        <p:tgtEl>
                                          <p:spTgt spid="2">
                                            <p:graphicEl>
                                              <a:dgm id="{847FD318-26B8-4141-A440-AC0272B6D3D3}"/>
                                            </p:graphicEl>
                                          </p:spTgt>
                                        </p:tgtEl>
                                      </p:cBhvr>
                                    </p:animEffect>
                                    <p:anim calcmode="lin" valueType="num">
                                      <p:cBhvr>
                                        <p:cTn id="27" dur="1000" fill="hold"/>
                                        <p:tgtEl>
                                          <p:spTgt spid="2">
                                            <p:graphicEl>
                                              <a:dgm id="{847FD318-26B8-4141-A440-AC0272B6D3D3}"/>
                                            </p:graphicEl>
                                          </p:spTgt>
                                        </p:tgtEl>
                                        <p:attrNameLst>
                                          <p:attrName>ppt_x</p:attrName>
                                        </p:attrNameLst>
                                      </p:cBhvr>
                                      <p:tavLst>
                                        <p:tav tm="0">
                                          <p:val>
                                            <p:strVal val="#ppt_x"/>
                                          </p:val>
                                        </p:tav>
                                        <p:tav tm="100000">
                                          <p:val>
                                            <p:strVal val="#ppt_x"/>
                                          </p:val>
                                        </p:tav>
                                      </p:tavLst>
                                    </p:anim>
                                    <p:anim calcmode="lin" valueType="num">
                                      <p:cBhvr>
                                        <p:cTn id="28" dur="1000" fill="hold"/>
                                        <p:tgtEl>
                                          <p:spTgt spid="2">
                                            <p:graphicEl>
                                              <a:dgm id="{847FD318-26B8-4141-A440-AC0272B6D3D3}"/>
                                            </p:graphicEl>
                                          </p:spTgt>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2">
                                            <p:graphicEl>
                                              <a:dgm id="{835FB491-949C-4FBC-B2DB-D8FB5D417BBC}"/>
                                            </p:graphicEl>
                                          </p:spTgt>
                                        </p:tgtEl>
                                        <p:attrNameLst>
                                          <p:attrName>style.visibility</p:attrName>
                                        </p:attrNameLst>
                                      </p:cBhvr>
                                      <p:to>
                                        <p:strVal val="visible"/>
                                      </p:to>
                                    </p:set>
                                    <p:animEffect transition="in" filter="fade">
                                      <p:cBhvr>
                                        <p:cTn id="31" dur="1000"/>
                                        <p:tgtEl>
                                          <p:spTgt spid="2">
                                            <p:graphicEl>
                                              <a:dgm id="{835FB491-949C-4FBC-B2DB-D8FB5D417BBC}"/>
                                            </p:graphicEl>
                                          </p:spTgt>
                                        </p:tgtEl>
                                      </p:cBhvr>
                                    </p:animEffect>
                                    <p:anim calcmode="lin" valueType="num">
                                      <p:cBhvr>
                                        <p:cTn id="32" dur="1000" fill="hold"/>
                                        <p:tgtEl>
                                          <p:spTgt spid="2">
                                            <p:graphicEl>
                                              <a:dgm id="{835FB491-949C-4FBC-B2DB-D8FB5D417BBC}"/>
                                            </p:graphicEl>
                                          </p:spTgt>
                                        </p:tgtEl>
                                        <p:attrNameLst>
                                          <p:attrName>ppt_x</p:attrName>
                                        </p:attrNameLst>
                                      </p:cBhvr>
                                      <p:tavLst>
                                        <p:tav tm="0">
                                          <p:val>
                                            <p:strVal val="#ppt_x"/>
                                          </p:val>
                                        </p:tav>
                                        <p:tav tm="100000">
                                          <p:val>
                                            <p:strVal val="#ppt_x"/>
                                          </p:val>
                                        </p:tav>
                                      </p:tavLst>
                                    </p:anim>
                                    <p:anim calcmode="lin" valueType="num">
                                      <p:cBhvr>
                                        <p:cTn id="33" dur="1000" fill="hold"/>
                                        <p:tgtEl>
                                          <p:spTgt spid="2">
                                            <p:graphicEl>
                                              <a:dgm id="{835FB491-949C-4FBC-B2DB-D8FB5D417BBC}"/>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2">
                                            <p:graphicEl>
                                              <a:dgm id="{20D2E805-8CEA-4521-BF58-A00F6E9BD5F1}"/>
                                            </p:graphicEl>
                                          </p:spTgt>
                                        </p:tgtEl>
                                        <p:attrNameLst>
                                          <p:attrName>style.visibility</p:attrName>
                                        </p:attrNameLst>
                                      </p:cBhvr>
                                      <p:to>
                                        <p:strVal val="visible"/>
                                      </p:to>
                                    </p:set>
                                    <p:animEffect transition="in" filter="fade">
                                      <p:cBhvr>
                                        <p:cTn id="38" dur="1000"/>
                                        <p:tgtEl>
                                          <p:spTgt spid="2">
                                            <p:graphicEl>
                                              <a:dgm id="{20D2E805-8CEA-4521-BF58-A00F6E9BD5F1}"/>
                                            </p:graphicEl>
                                          </p:spTgt>
                                        </p:tgtEl>
                                      </p:cBhvr>
                                    </p:animEffect>
                                    <p:anim calcmode="lin" valueType="num">
                                      <p:cBhvr>
                                        <p:cTn id="39" dur="1000" fill="hold"/>
                                        <p:tgtEl>
                                          <p:spTgt spid="2">
                                            <p:graphicEl>
                                              <a:dgm id="{20D2E805-8CEA-4521-BF58-A00F6E9BD5F1}"/>
                                            </p:graphicEl>
                                          </p:spTgt>
                                        </p:tgtEl>
                                        <p:attrNameLst>
                                          <p:attrName>ppt_x</p:attrName>
                                        </p:attrNameLst>
                                      </p:cBhvr>
                                      <p:tavLst>
                                        <p:tav tm="0">
                                          <p:val>
                                            <p:strVal val="#ppt_x"/>
                                          </p:val>
                                        </p:tav>
                                        <p:tav tm="100000">
                                          <p:val>
                                            <p:strVal val="#ppt_x"/>
                                          </p:val>
                                        </p:tav>
                                      </p:tavLst>
                                    </p:anim>
                                    <p:anim calcmode="lin" valueType="num">
                                      <p:cBhvr>
                                        <p:cTn id="40" dur="1000" fill="hold"/>
                                        <p:tgtEl>
                                          <p:spTgt spid="2">
                                            <p:graphicEl>
                                              <a:dgm id="{20D2E805-8CEA-4521-BF58-A00F6E9BD5F1}"/>
                                            </p:graphicEl>
                                          </p:spTgt>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2">
                                            <p:graphicEl>
                                              <a:dgm id="{D511AE71-CF87-40DC-8007-0033659B64E3}"/>
                                            </p:graphicEl>
                                          </p:spTgt>
                                        </p:tgtEl>
                                        <p:attrNameLst>
                                          <p:attrName>style.visibility</p:attrName>
                                        </p:attrNameLst>
                                      </p:cBhvr>
                                      <p:to>
                                        <p:strVal val="visible"/>
                                      </p:to>
                                    </p:set>
                                    <p:animEffect transition="in" filter="fade">
                                      <p:cBhvr>
                                        <p:cTn id="43" dur="1000"/>
                                        <p:tgtEl>
                                          <p:spTgt spid="2">
                                            <p:graphicEl>
                                              <a:dgm id="{D511AE71-CF87-40DC-8007-0033659B64E3}"/>
                                            </p:graphicEl>
                                          </p:spTgt>
                                        </p:tgtEl>
                                      </p:cBhvr>
                                    </p:animEffect>
                                    <p:anim calcmode="lin" valueType="num">
                                      <p:cBhvr>
                                        <p:cTn id="44" dur="1000" fill="hold"/>
                                        <p:tgtEl>
                                          <p:spTgt spid="2">
                                            <p:graphicEl>
                                              <a:dgm id="{D511AE71-CF87-40DC-8007-0033659B64E3}"/>
                                            </p:graphicEl>
                                          </p:spTgt>
                                        </p:tgtEl>
                                        <p:attrNameLst>
                                          <p:attrName>ppt_x</p:attrName>
                                        </p:attrNameLst>
                                      </p:cBhvr>
                                      <p:tavLst>
                                        <p:tav tm="0">
                                          <p:val>
                                            <p:strVal val="#ppt_x"/>
                                          </p:val>
                                        </p:tav>
                                        <p:tav tm="100000">
                                          <p:val>
                                            <p:strVal val="#ppt_x"/>
                                          </p:val>
                                        </p:tav>
                                      </p:tavLst>
                                    </p:anim>
                                    <p:anim calcmode="lin" valueType="num">
                                      <p:cBhvr>
                                        <p:cTn id="45" dur="1000" fill="hold"/>
                                        <p:tgtEl>
                                          <p:spTgt spid="2">
                                            <p:graphicEl>
                                              <a:dgm id="{D511AE71-CF87-40DC-8007-0033659B64E3}"/>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Контроль точности</a:t>
            </a:r>
          </a:p>
        </p:txBody>
      </p:sp>
      <p:sp>
        <p:nvSpPr>
          <p:cNvPr id="3" name="Объект 2"/>
          <p:cNvSpPr>
            <a:spLocks noGrp="1"/>
          </p:cNvSpPr>
          <p:nvPr>
            <p:ph idx="1"/>
          </p:nvPr>
        </p:nvSpPr>
        <p:spPr>
          <a:xfrm>
            <a:off x="457200" y="1600200"/>
            <a:ext cx="8229600" cy="4637112"/>
          </a:xfrm>
        </p:spPr>
        <p:txBody>
          <a:bodyPr>
            <a:normAutofit fontScale="92500" lnSpcReduction="20000"/>
          </a:bodyPr>
          <a:lstStyle/>
          <a:p>
            <a:pPr marL="137160" indent="0">
              <a:buNone/>
            </a:pPr>
            <a:r>
              <a:rPr lang="ru-RU" dirty="0"/>
              <a:t>Контроль точности в лабораториях проводят:  </a:t>
            </a:r>
          </a:p>
          <a:p>
            <a:r>
              <a:rPr lang="ru-RU" dirty="0"/>
              <a:t>с применением стандартных образцов (СО); </a:t>
            </a:r>
          </a:p>
          <a:p>
            <a:r>
              <a:rPr lang="ru-RU" dirty="0"/>
              <a:t>методом добавок; </a:t>
            </a:r>
          </a:p>
          <a:p>
            <a:r>
              <a:rPr lang="ru-RU" dirty="0"/>
              <a:t>методом разбавлений; </a:t>
            </a:r>
          </a:p>
          <a:p>
            <a:r>
              <a:rPr lang="ru-RU" dirty="0"/>
              <a:t>методом сочетания разбавления и добавки. </a:t>
            </a:r>
          </a:p>
          <a:p>
            <a:endParaRPr lang="ru-RU" dirty="0"/>
          </a:p>
          <a:p>
            <a:pPr marL="137160" indent="0">
              <a:buNone/>
            </a:pPr>
            <a:r>
              <a:rPr lang="ru-RU" dirty="0"/>
              <a:t>Образцами для контроля являются стандартные образцы (СО) или аттестованные смеси (АС), близкие по составу анализируемым пробам. Погрешность аттестованного значения СО или АС не должна превышать третьей части характеристики погрешности результатов КХА</a:t>
            </a:r>
          </a:p>
        </p:txBody>
      </p:sp>
    </p:spTree>
    <p:extLst>
      <p:ext uri="{BB962C8B-B14F-4D97-AF65-F5344CB8AC3E}">
        <p14:creationId xmlns:p14="http://schemas.microsoft.com/office/powerpoint/2010/main" val="564229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Контроль точности с использованием СО (АС) </a:t>
            </a:r>
          </a:p>
        </p:txBody>
      </p:sp>
      <p:sp>
        <p:nvSpPr>
          <p:cNvPr id="3" name="Объект 2"/>
          <p:cNvSpPr>
            <a:spLocks noGrp="1"/>
          </p:cNvSpPr>
          <p:nvPr>
            <p:ph idx="1"/>
          </p:nvPr>
        </p:nvSpPr>
        <p:spPr/>
        <p:txBody>
          <a:bodyPr/>
          <a:lstStyle/>
          <a:p>
            <a:pPr marL="137160" indent="0" algn="just">
              <a:buNone/>
            </a:pPr>
            <a:r>
              <a:rPr lang="ru-RU" sz="2000" i="1" dirty="0"/>
              <a:t>Если предварительно установлено, что в анализируемой пробе отсутствует определяемый компонент, то образцами для контроля точности может служить реальная проба с добавками ГСО определяемого компонента в диапазоне определяемых концентраций. </a:t>
            </a:r>
            <a:endParaRPr lang="en-US" sz="2000" i="1" dirty="0"/>
          </a:p>
          <a:p>
            <a:pPr marL="137160" indent="0" algn="ctr">
              <a:buNone/>
            </a:pPr>
            <a:r>
              <a:rPr lang="en-US" i="1" dirty="0"/>
              <a:t>K</a:t>
            </a:r>
            <a:r>
              <a:rPr lang="ru-RU" i="1" dirty="0" err="1"/>
              <a:t>к≤К</a:t>
            </a:r>
            <a:endParaRPr lang="ru-RU" i="1" dirty="0"/>
          </a:p>
          <a:p>
            <a:pPr marL="137160" indent="0">
              <a:buNone/>
            </a:pPr>
            <a:r>
              <a:rPr lang="ru-RU" dirty="0"/>
              <a:t>где </a:t>
            </a:r>
            <a:r>
              <a:rPr lang="ru-RU" dirty="0" err="1"/>
              <a:t>Кк</a:t>
            </a:r>
            <a:r>
              <a:rPr lang="ru-RU" dirty="0"/>
              <a:t>- фактическое расхождение между результатом измерения (</a:t>
            </a:r>
            <a:r>
              <a:rPr lang="ru-RU" b="1" dirty="0"/>
              <a:t>Х’</a:t>
            </a:r>
            <a:r>
              <a:rPr lang="ru-RU" dirty="0"/>
              <a:t>) и аттестованным значением образца для контроля (</a:t>
            </a:r>
            <a:r>
              <a:rPr lang="ru-RU" b="1" dirty="0"/>
              <a:t>С</a:t>
            </a:r>
            <a:r>
              <a:rPr lang="ru-RU" dirty="0"/>
              <a:t>).</a:t>
            </a:r>
          </a:p>
          <a:p>
            <a:pPr marL="137160" indent="0" algn="ctr">
              <a:buNone/>
            </a:pPr>
            <a:r>
              <a:rPr lang="ru-RU" dirty="0"/>
              <a:t> </a:t>
            </a:r>
            <a:r>
              <a:rPr lang="en-US" i="1" dirty="0"/>
              <a:t>K</a:t>
            </a:r>
            <a:r>
              <a:rPr lang="ru-RU" i="1" dirty="0"/>
              <a:t>к=</a:t>
            </a:r>
            <a:r>
              <a:rPr lang="ru-RU" b="1" i="1" dirty="0"/>
              <a:t>Х’</a:t>
            </a:r>
            <a:r>
              <a:rPr lang="ru-RU" i="1" dirty="0"/>
              <a:t>-С</a:t>
            </a:r>
          </a:p>
          <a:p>
            <a:pPr marL="137160" indent="0" algn="ctr">
              <a:buNone/>
            </a:pPr>
            <a:r>
              <a:rPr lang="ru-RU" b="1" i="1" dirty="0"/>
              <a:t>К =</a:t>
            </a:r>
            <a:r>
              <a:rPr lang="el-GR" b="1" i="1" dirty="0"/>
              <a:t>Δ</a:t>
            </a:r>
            <a:r>
              <a:rPr lang="ru-RU" b="1" i="1" dirty="0"/>
              <a:t> , </a:t>
            </a:r>
            <a:r>
              <a:rPr lang="ru-RU" i="1" dirty="0"/>
              <a:t>(при </a:t>
            </a:r>
            <a:r>
              <a:rPr lang="ru-RU" b="1" i="1" dirty="0"/>
              <a:t>Р=0,95</a:t>
            </a:r>
            <a:r>
              <a:rPr lang="ru-RU" i="1" dirty="0"/>
              <a:t>) – в случае, если в НД на МВИ не приведен норматив контроля К</a:t>
            </a:r>
          </a:p>
        </p:txBody>
      </p:sp>
    </p:spTree>
    <p:extLst>
      <p:ext uri="{BB962C8B-B14F-4D97-AF65-F5344CB8AC3E}">
        <p14:creationId xmlns:p14="http://schemas.microsoft.com/office/powerpoint/2010/main" val="36678976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Контроль точности методом добавок</a:t>
            </a:r>
          </a:p>
        </p:txBody>
      </p:sp>
      <mc:AlternateContent xmlns:mc="http://schemas.openxmlformats.org/markup-compatibility/2006" xmlns:a14="http://schemas.microsoft.com/office/drawing/2010/main">
        <mc:Choice Requires="a14">
          <p:sp>
            <p:nvSpPr>
              <p:cNvPr id="3" name="Объект 2"/>
              <p:cNvSpPr>
                <a:spLocks noGrp="1"/>
              </p:cNvSpPr>
              <p:nvPr>
                <p:ph idx="1"/>
              </p:nvPr>
            </p:nvSpPr>
            <p:spPr/>
            <p:txBody>
              <a:bodyPr/>
              <a:lstStyle/>
              <a:p>
                <a:pPr marL="137160" indent="0">
                  <a:buNone/>
                </a:pPr>
                <a:r>
                  <a:rPr lang="ru-RU" i="1" dirty="0"/>
                  <a:t>Образцами для контроля являются пробы реально анализируемых объектов с добавкой ГСО или АС определяемого компонента.</a:t>
                </a:r>
              </a:p>
              <a:p>
                <a:pPr marL="137160" indent="0" algn="ctr">
                  <a:buNone/>
                </a:pPr>
                <a:r>
                  <a:rPr lang="ru-RU" i="1" dirty="0" err="1"/>
                  <a:t>Кк</a:t>
                </a:r>
                <a:r>
                  <a:rPr lang="ru-RU" i="1" dirty="0"/>
                  <a:t> = Х’ – (</a:t>
                </a:r>
                <a:r>
                  <a:rPr lang="ru-RU" i="1" dirty="0" err="1"/>
                  <a:t>Хисх</a:t>
                </a:r>
                <a:r>
                  <a:rPr lang="ru-RU" i="1" dirty="0"/>
                  <a:t> + С) ≤К</a:t>
                </a:r>
              </a:p>
              <a:p>
                <a:pPr marL="137160" indent="0">
                  <a:buNone/>
                </a:pPr>
                <a:r>
                  <a:rPr lang="ru-RU" sz="2400" dirty="0"/>
                  <a:t>где Х’ – результат анализа контрольной пробы (пробы с добавкой);</a:t>
                </a:r>
              </a:p>
              <a:p>
                <a:pPr marL="137160" indent="0">
                  <a:buNone/>
                </a:pPr>
                <a:r>
                  <a:rPr lang="ru-RU" sz="2400" dirty="0"/>
                  <a:t> </a:t>
                </a:r>
                <a:r>
                  <a:rPr lang="ru-RU" sz="2400" dirty="0" err="1"/>
                  <a:t>Хисх</a:t>
                </a:r>
                <a:r>
                  <a:rPr lang="ru-RU" sz="2400" dirty="0"/>
                  <a:t> – результат анализа исходной пробы без добавки;</a:t>
                </a:r>
              </a:p>
              <a:p>
                <a:pPr marL="137160" indent="0">
                  <a:buNone/>
                </a:pPr>
                <a:r>
                  <a:rPr lang="ru-RU" sz="2400" dirty="0"/>
                  <a:t> С – величина добавки</a:t>
                </a:r>
              </a:p>
              <a:p>
                <a:pPr marL="137160" indent="0" algn="ctr">
                  <a:buNone/>
                </a:pPr>
                <a14:m>
                  <m:oMath xmlns:m="http://schemas.openxmlformats.org/officeDocument/2006/math">
                    <m:r>
                      <a:rPr lang="en-US" b="0" i="1" smtClean="0">
                        <a:latin typeface="Cambria Math"/>
                      </a:rPr>
                      <m:t>𝐾</m:t>
                    </m:r>
                    <m:r>
                      <a:rPr lang="en-US" b="0" i="1" smtClean="0">
                        <a:latin typeface="Cambria Math"/>
                      </a:rPr>
                      <m:t>=</m:t>
                    </m:r>
                    <m:rad>
                      <m:radPr>
                        <m:degHide m:val="on"/>
                        <m:ctrlPr>
                          <a:rPr lang="en-US" b="0" i="1" smtClean="0">
                            <a:latin typeface="Cambria Math" panose="02040503050406030204" pitchFamily="18" charset="0"/>
                          </a:rPr>
                        </m:ctrlPr>
                      </m:radPr>
                      <m:deg/>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ea typeface="Cambria Math"/>
                                  </a:rPr>
                                  <m:t>∆</m:t>
                                </m:r>
                                <m:r>
                                  <a:rPr lang="en-US" b="0" i="1" smtClean="0">
                                    <a:latin typeface="Cambria Math"/>
                                    <a:ea typeface="Cambria Math"/>
                                  </a:rPr>
                                  <m:t>𝑥</m:t>
                                </m:r>
                                <m:r>
                                  <a:rPr lang="en-US" b="0" i="1" smtClean="0">
                                    <a:latin typeface="Cambria Math"/>
                                    <a:ea typeface="Cambria Math"/>
                                  </a:rPr>
                                  <m:t>′</m:t>
                                </m:r>
                              </m:e>
                            </m:d>
                          </m:e>
                          <m:sup>
                            <m:r>
                              <a:rPr lang="en-US" b="0" i="1" smtClean="0">
                                <a:latin typeface="Cambria Math"/>
                              </a:rPr>
                              <m:t>2</m:t>
                            </m:r>
                          </m:sup>
                        </m:sSup>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m:t>
                            </m:r>
                            <m:r>
                              <a:rPr lang="en-US" b="0" i="1" smtClean="0">
                                <a:latin typeface="Cambria Math"/>
                                <a:ea typeface="Cambria Math"/>
                              </a:rPr>
                              <m:t>∆</m:t>
                            </m:r>
                            <m:r>
                              <a:rPr lang="en-US" b="0" i="1" smtClean="0">
                                <a:latin typeface="Cambria Math"/>
                                <a:ea typeface="Cambria Math"/>
                              </a:rPr>
                              <m:t>𝑥</m:t>
                            </m:r>
                            <m:r>
                              <a:rPr lang="ru-RU" b="0" i="1" baseline="-25000" smtClean="0">
                                <a:latin typeface="Cambria Math"/>
                                <a:ea typeface="Cambria Math"/>
                              </a:rPr>
                              <m:t>исх</m:t>
                            </m:r>
                            <m:r>
                              <a:rPr lang="ru-RU" b="0" i="1" smtClean="0">
                                <a:latin typeface="Cambria Math"/>
                                <a:ea typeface="Cambria Math"/>
                              </a:rPr>
                              <m:t>)</m:t>
                            </m:r>
                          </m:e>
                          <m:sup>
                            <m:r>
                              <a:rPr lang="en-US" b="0" i="1" smtClean="0">
                                <a:latin typeface="Cambria Math"/>
                              </a:rPr>
                              <m:t>2</m:t>
                            </m:r>
                          </m:sup>
                        </m:sSup>
                      </m:e>
                    </m:rad>
                  </m:oMath>
                </a14:m>
                <a:r>
                  <a:rPr lang="ru-RU" i="1" dirty="0"/>
                  <a:t> – в случае, если в НД на МВИ не приведен норматив контроля К</a:t>
                </a:r>
              </a:p>
              <a:p>
                <a:pPr marL="137160" indent="0" algn="ctr">
                  <a:buNone/>
                </a:pPr>
                <a:endParaRPr lang="ru-RU" i="1"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blipFill rotWithShape="1">
                <a:blip r:embed="rId2"/>
                <a:stretch>
                  <a:fillRect t="-1295" b="-1554"/>
                </a:stretch>
              </a:blipFill>
            </p:spPr>
            <p:txBody>
              <a:bodyPr/>
              <a:lstStyle/>
              <a:p>
                <a:r>
                  <a:rPr lang="ru-RU">
                    <a:noFill/>
                  </a:rPr>
                  <a:t> </a:t>
                </a:r>
              </a:p>
            </p:txBody>
          </p:sp>
        </mc:Fallback>
      </mc:AlternateContent>
    </p:spTree>
    <p:extLst>
      <p:ext uri="{BB962C8B-B14F-4D97-AF65-F5344CB8AC3E}">
        <p14:creationId xmlns:p14="http://schemas.microsoft.com/office/powerpoint/2010/main" val="3969567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Контроль точности методом разбавлений </a:t>
            </a:r>
          </a:p>
        </p:txBody>
      </p:sp>
      <mc:AlternateContent xmlns:mc="http://schemas.openxmlformats.org/markup-compatibility/2006" xmlns:a14="http://schemas.microsoft.com/office/drawing/2010/main">
        <mc:Choice Requires="a14">
          <p:sp>
            <p:nvSpPr>
              <p:cNvPr id="3" name="Объект 2"/>
              <p:cNvSpPr>
                <a:spLocks noGrp="1"/>
              </p:cNvSpPr>
              <p:nvPr>
                <p:ph idx="1"/>
              </p:nvPr>
            </p:nvSpPr>
            <p:spPr/>
            <p:txBody>
              <a:bodyPr/>
              <a:lstStyle/>
              <a:p>
                <a:pPr marL="137160" indent="0" algn="ctr">
                  <a:buNone/>
                </a:pPr>
                <a:r>
                  <a:rPr lang="ru-RU" b="1" i="1" dirty="0"/>
                  <a:t>Кк= /</a:t>
                </a:r>
                <a:r>
                  <a:rPr lang="en-US" b="1" i="1" dirty="0"/>
                  <a:t>R</a:t>
                </a:r>
                <a:r>
                  <a:rPr lang="ru-RU" b="1" i="1" dirty="0"/>
                  <a:t>Х’ – </a:t>
                </a:r>
                <a:r>
                  <a:rPr lang="en-US" b="1" i="1" dirty="0"/>
                  <a:t>X</a:t>
                </a:r>
                <a:r>
                  <a:rPr lang="ru-RU" b="1" i="1" dirty="0" err="1"/>
                  <a:t>исх</a:t>
                </a:r>
                <a:r>
                  <a:rPr lang="ru-RU" dirty="0"/>
                  <a:t>/ ≤</a:t>
                </a:r>
                <a:r>
                  <a:rPr lang="ru-RU" b="1" i="1" dirty="0"/>
                  <a:t>К</a:t>
                </a:r>
              </a:p>
              <a:p>
                <a:pPr marL="137160" indent="0">
                  <a:buNone/>
                </a:pPr>
                <a:r>
                  <a:rPr lang="ru-RU" dirty="0"/>
                  <a:t>где </a:t>
                </a:r>
                <a:r>
                  <a:rPr lang="ru-RU" b="1" i="1" dirty="0"/>
                  <a:t>Х’ </a:t>
                </a:r>
                <a:r>
                  <a:rPr lang="ru-RU" dirty="0"/>
                  <a:t>– результат анализа разбавленной пробы; </a:t>
                </a:r>
              </a:p>
              <a:p>
                <a:pPr marL="137160" indent="0">
                  <a:buNone/>
                </a:pPr>
                <a:r>
                  <a:rPr lang="ru-RU" b="1" i="1" dirty="0"/>
                  <a:t>R </a:t>
                </a:r>
                <a:r>
                  <a:rPr lang="ru-RU" dirty="0"/>
                  <a:t>– коэффициент разбавления </a:t>
                </a:r>
              </a:p>
              <a:p>
                <a:pPr marL="137160" indent="0">
                  <a:buNone/>
                </a:pPr>
                <a:r>
                  <a:rPr lang="ru-RU" dirty="0"/>
                  <a:t>Значение </a:t>
                </a:r>
                <a:r>
                  <a:rPr lang="ru-RU" b="1" i="1" dirty="0" err="1"/>
                  <a:t>Хисх</a:t>
                </a:r>
                <a:r>
                  <a:rPr lang="ru-RU" b="1" i="1" dirty="0"/>
                  <a:t>/R </a:t>
                </a:r>
                <a:r>
                  <a:rPr lang="ru-RU" dirty="0"/>
                  <a:t>должно находиться в пределах диапазона методики. </a:t>
                </a:r>
                <a:endParaRPr lang="en-US" dirty="0"/>
              </a:p>
              <a:p>
                <a:pPr marL="137160" indent="0">
                  <a:buNone/>
                </a:pPr>
                <a:endParaRPr lang="ru-RU" dirty="0"/>
              </a:p>
              <a:p>
                <a:pPr marL="137160" indent="0">
                  <a:buNone/>
                </a:pPr>
                <a14:m>
                  <m:oMath xmlns:m="http://schemas.openxmlformats.org/officeDocument/2006/math">
                    <m:r>
                      <a:rPr lang="en-US" i="1">
                        <a:latin typeface="Cambria Math"/>
                      </a:rPr>
                      <m:t>𝐾</m:t>
                    </m:r>
                    <m:r>
                      <a:rPr lang="en-US" i="1">
                        <a:latin typeface="Cambria Math"/>
                      </a:rPr>
                      <m:t>=</m:t>
                    </m:r>
                    <m:rad>
                      <m:radPr>
                        <m:degHide m:val="on"/>
                        <m:ctrlPr>
                          <a:rPr lang="en-US" i="1">
                            <a:latin typeface="Cambria Math" panose="02040503050406030204" pitchFamily="18" charset="0"/>
                          </a:rPr>
                        </m:ctrlPr>
                      </m:radPr>
                      <m:deg/>
                      <m:e>
                        <m:sSup>
                          <m:sSupPr>
                            <m:ctrlPr>
                              <a:rPr lang="en-US" i="1">
                                <a:latin typeface="Cambria Math" panose="02040503050406030204" pitchFamily="18" charset="0"/>
                              </a:rPr>
                            </m:ctrlPr>
                          </m:sSupPr>
                          <m:e>
                            <m:r>
                              <a:rPr lang="en-US" b="0" i="1" smtClean="0">
                                <a:latin typeface="Cambria Math"/>
                              </a:rPr>
                              <m:t>𝑅</m:t>
                            </m:r>
                            <m:r>
                              <a:rPr lang="en-US" b="0" i="1" baseline="30000" smtClean="0">
                                <a:latin typeface="Cambria Math"/>
                              </a:rPr>
                              <m:t>2</m:t>
                            </m:r>
                            <m:d>
                              <m:dPr>
                                <m:ctrlPr>
                                  <a:rPr lang="en-US" i="1">
                                    <a:latin typeface="Cambria Math" panose="02040503050406030204" pitchFamily="18" charset="0"/>
                                  </a:rPr>
                                </m:ctrlPr>
                              </m:dPr>
                              <m:e>
                                <m:r>
                                  <a:rPr lang="en-US" i="1">
                                    <a:latin typeface="Cambria Math"/>
                                    <a:ea typeface="Cambria Math"/>
                                  </a:rPr>
                                  <m:t>∆</m:t>
                                </m:r>
                                <m:r>
                                  <a:rPr lang="en-US" i="1">
                                    <a:latin typeface="Cambria Math"/>
                                    <a:ea typeface="Cambria Math"/>
                                  </a:rPr>
                                  <m:t>𝑥</m:t>
                                </m:r>
                                <m:r>
                                  <a:rPr lang="en-US" i="1">
                                    <a:latin typeface="Cambria Math"/>
                                    <a:ea typeface="Cambria Math"/>
                                  </a:rPr>
                                  <m:t>′</m:t>
                                </m:r>
                              </m:e>
                            </m:d>
                          </m:e>
                          <m:sup>
                            <m:r>
                              <a:rPr lang="en-US" i="1">
                                <a:latin typeface="Cambria Math"/>
                              </a:rPr>
                              <m:t>2</m:t>
                            </m:r>
                          </m:sup>
                        </m:sSup>
                        <m:r>
                          <a:rPr lang="en-US" i="1">
                            <a:latin typeface="Cambria Math"/>
                          </a:rPr>
                          <m:t>+</m:t>
                        </m:r>
                        <m:sSup>
                          <m:sSupPr>
                            <m:ctrlPr>
                              <a:rPr lang="en-US" i="1">
                                <a:latin typeface="Cambria Math" panose="02040503050406030204" pitchFamily="18" charset="0"/>
                              </a:rPr>
                            </m:ctrlPr>
                          </m:sSupPr>
                          <m:e>
                            <m:r>
                              <a:rPr lang="en-US" i="1">
                                <a:latin typeface="Cambria Math"/>
                              </a:rPr>
                              <m:t>(</m:t>
                            </m:r>
                            <m:r>
                              <a:rPr lang="en-US" i="1">
                                <a:latin typeface="Cambria Math"/>
                                <a:ea typeface="Cambria Math"/>
                              </a:rPr>
                              <m:t>∆</m:t>
                            </m:r>
                            <m:r>
                              <a:rPr lang="en-US" i="1">
                                <a:latin typeface="Cambria Math"/>
                                <a:ea typeface="Cambria Math"/>
                              </a:rPr>
                              <m:t>𝑥</m:t>
                            </m:r>
                            <m:r>
                              <a:rPr lang="ru-RU" i="1" baseline="-25000">
                                <a:latin typeface="Cambria Math"/>
                                <a:ea typeface="Cambria Math"/>
                              </a:rPr>
                              <m:t>исх</m:t>
                            </m:r>
                            <m:r>
                              <a:rPr lang="ru-RU" i="1">
                                <a:latin typeface="Cambria Math"/>
                                <a:ea typeface="Cambria Math"/>
                              </a:rPr>
                              <m:t>)</m:t>
                            </m:r>
                          </m:e>
                          <m:sup>
                            <m:r>
                              <a:rPr lang="en-US" i="1">
                                <a:latin typeface="Cambria Math"/>
                              </a:rPr>
                              <m:t>2</m:t>
                            </m:r>
                          </m:sup>
                        </m:sSup>
                      </m:e>
                    </m:rad>
                  </m:oMath>
                </a14:m>
                <a:r>
                  <a:rPr lang="ru-RU" i="1" dirty="0"/>
                  <a:t> – в случае, если в НД на МВИ не приведен норматив контроля К</a:t>
                </a:r>
              </a:p>
              <a:p>
                <a:pPr marL="137160" indent="0">
                  <a:buNone/>
                </a:pPr>
                <a:endParaRPr lang="ru-RU"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blipFill rotWithShape="1">
                <a:blip r:embed="rId2"/>
                <a:stretch>
                  <a:fillRect t="-1554"/>
                </a:stretch>
              </a:blipFill>
            </p:spPr>
            <p:txBody>
              <a:bodyPr/>
              <a:lstStyle/>
              <a:p>
                <a:r>
                  <a:rPr lang="ru-RU">
                    <a:noFill/>
                  </a:rPr>
                  <a:t> </a:t>
                </a:r>
              </a:p>
            </p:txBody>
          </p:sp>
        </mc:Fallback>
      </mc:AlternateContent>
    </p:spTree>
    <p:extLst>
      <p:ext uri="{BB962C8B-B14F-4D97-AF65-F5344CB8AC3E}">
        <p14:creationId xmlns:p14="http://schemas.microsoft.com/office/powerpoint/2010/main" val="1674467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Контроль точности методом сочетания разбавления и добавки </a:t>
            </a:r>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467544" y="1700808"/>
                <a:ext cx="8496944" cy="4709160"/>
              </a:xfrm>
            </p:spPr>
            <p:txBody>
              <a:bodyPr/>
              <a:lstStyle/>
              <a:p>
                <a:pPr marL="137160" indent="0" algn="ctr">
                  <a:buNone/>
                </a:pPr>
                <a:r>
                  <a:rPr lang="ru-RU" b="1" i="1" dirty="0"/>
                  <a:t>Кк = </a:t>
                </a:r>
                <a:r>
                  <a:rPr lang="ru-RU" b="1" dirty="0"/>
                  <a:t>/</a:t>
                </a:r>
                <a:r>
                  <a:rPr lang="ru-RU" b="1" i="1" dirty="0"/>
                  <a:t>X” + (R-1)Х’ – </a:t>
                </a:r>
                <a:r>
                  <a:rPr lang="ru-RU" b="1" i="1" dirty="0" err="1"/>
                  <a:t>Xисх</a:t>
                </a:r>
                <a:r>
                  <a:rPr lang="ru-RU" b="1" i="1" dirty="0"/>
                  <a:t> - С</a:t>
                </a:r>
                <a:r>
                  <a:rPr lang="ru-RU" b="1" dirty="0"/>
                  <a:t>/</a:t>
                </a:r>
                <a:r>
                  <a:rPr lang="ru-RU" b="1" i="1" dirty="0"/>
                  <a:t> ≤К </a:t>
                </a:r>
                <a:endParaRPr lang="en-US" b="1" i="1" dirty="0"/>
              </a:p>
              <a:p>
                <a:pPr marL="137160" indent="0">
                  <a:buNone/>
                </a:pPr>
                <a:r>
                  <a:rPr lang="ru-RU" dirty="0"/>
                  <a:t>где </a:t>
                </a:r>
                <a:r>
                  <a:rPr lang="ru-RU" b="1" i="1" dirty="0"/>
                  <a:t>Х’ </a:t>
                </a:r>
                <a:r>
                  <a:rPr lang="ru-RU" dirty="0"/>
                  <a:t>– результат анализа разбавленной пробы; </a:t>
                </a:r>
              </a:p>
              <a:p>
                <a:pPr marL="137160" indent="0">
                  <a:buNone/>
                </a:pPr>
                <a:r>
                  <a:rPr lang="ru-RU" b="1" i="1" dirty="0"/>
                  <a:t>X” </a:t>
                </a:r>
                <a:r>
                  <a:rPr lang="ru-RU" dirty="0"/>
                  <a:t>– результат анализа разбавленной пробы с добавкой; </a:t>
                </a:r>
              </a:p>
              <a:p>
                <a:pPr marL="137160" indent="0">
                  <a:buNone/>
                </a:pPr>
                <a:r>
                  <a:rPr lang="en-US" b="1" i="1" dirty="0"/>
                  <a:t>C </a:t>
                </a:r>
                <a:r>
                  <a:rPr lang="en-US" dirty="0"/>
                  <a:t>- </a:t>
                </a:r>
                <a:r>
                  <a:rPr lang="ru-RU" dirty="0"/>
                  <a:t>величина добавки; </a:t>
                </a:r>
              </a:p>
              <a:p>
                <a:pPr marL="137160" indent="0">
                  <a:buNone/>
                </a:pPr>
                <a:r>
                  <a:rPr lang="en-US" b="1" i="1" dirty="0"/>
                  <a:t>R </a:t>
                </a:r>
                <a:r>
                  <a:rPr lang="en-US" dirty="0"/>
                  <a:t>– </a:t>
                </a:r>
                <a:r>
                  <a:rPr lang="ru-RU" dirty="0"/>
                  <a:t>коэффициент разбавления. </a:t>
                </a:r>
              </a:p>
              <a:p>
                <a:pPr marL="137160" indent="0">
                  <a:buNone/>
                </a:pPr>
                <a14:m>
                  <m:oMath xmlns:m="http://schemas.openxmlformats.org/officeDocument/2006/math">
                    <m:r>
                      <a:rPr lang="en-US" i="1">
                        <a:latin typeface="Cambria Math"/>
                      </a:rPr>
                      <m:t>𝐾</m:t>
                    </m:r>
                    <m:r>
                      <a:rPr lang="en-US" i="1">
                        <a:latin typeface="Cambria Math"/>
                      </a:rPr>
                      <m:t>=</m:t>
                    </m:r>
                    <m:rad>
                      <m:radPr>
                        <m:degHide m:val="on"/>
                        <m:ctrlPr>
                          <a:rPr lang="en-US" i="1">
                            <a:latin typeface="Cambria Math" panose="02040503050406030204" pitchFamily="18" charset="0"/>
                          </a:rPr>
                        </m:ctrlPr>
                      </m:radPr>
                      <m:deg/>
                      <m:e>
                        <m:sSup>
                          <m:sSupPr>
                            <m:ctrlPr>
                              <a:rPr lang="en-US" i="1">
                                <a:latin typeface="Cambria Math" panose="02040503050406030204" pitchFamily="18" charset="0"/>
                              </a:rPr>
                            </m:ctrlPr>
                          </m:sSupPr>
                          <m:e>
                            <m:r>
                              <a:rPr lang="ru-RU" b="0" i="1" smtClean="0">
                                <a:latin typeface="Cambria Math"/>
                              </a:rPr>
                              <m:t>(</m:t>
                            </m:r>
                            <m:r>
                              <m:rPr>
                                <m:sty m:val="p"/>
                              </m:rPr>
                              <a:rPr lang="el-GR" b="0" i="1" smtClean="0">
                                <a:latin typeface="Cambria Math"/>
                              </a:rPr>
                              <m:t>Δ</m:t>
                            </m:r>
                            <m:r>
                              <a:rPr lang="en-US" b="0" i="1" smtClean="0">
                                <a:latin typeface="Cambria Math"/>
                              </a:rPr>
                              <m:t>𝑥</m:t>
                            </m:r>
                            <m:r>
                              <a:rPr lang="en-US" b="0" i="1" smtClean="0">
                                <a:latin typeface="Cambria Math"/>
                              </a:rPr>
                              <m:t>")2+(</m:t>
                            </m:r>
                            <m:r>
                              <a:rPr lang="en-US" i="1">
                                <a:latin typeface="Cambria Math"/>
                              </a:rPr>
                              <m:t>𝑅</m:t>
                            </m:r>
                            <m:r>
                              <a:rPr lang="ru-RU" b="0" i="1" smtClean="0">
                                <a:latin typeface="Cambria Math"/>
                              </a:rPr>
                              <m:t>−1)</m:t>
                            </m:r>
                            <m:r>
                              <a:rPr lang="en-US" i="1" baseline="30000">
                                <a:latin typeface="Cambria Math"/>
                              </a:rPr>
                              <m:t>2</m:t>
                            </m:r>
                            <m:d>
                              <m:dPr>
                                <m:ctrlPr>
                                  <a:rPr lang="en-US" i="1">
                                    <a:latin typeface="Cambria Math" panose="02040503050406030204" pitchFamily="18" charset="0"/>
                                  </a:rPr>
                                </m:ctrlPr>
                              </m:dPr>
                              <m:e>
                                <m:r>
                                  <a:rPr lang="en-US" i="1">
                                    <a:latin typeface="Cambria Math"/>
                                    <a:ea typeface="Cambria Math"/>
                                  </a:rPr>
                                  <m:t>∆</m:t>
                                </m:r>
                                <m:r>
                                  <a:rPr lang="en-US" i="1">
                                    <a:latin typeface="Cambria Math"/>
                                    <a:ea typeface="Cambria Math"/>
                                  </a:rPr>
                                  <m:t>𝑥</m:t>
                                </m:r>
                                <m:r>
                                  <a:rPr lang="en-US" i="1">
                                    <a:latin typeface="Cambria Math"/>
                                    <a:ea typeface="Cambria Math"/>
                                  </a:rPr>
                                  <m:t>′</m:t>
                                </m:r>
                              </m:e>
                            </m:d>
                          </m:e>
                          <m:sup>
                            <m:r>
                              <a:rPr lang="en-US" i="1">
                                <a:latin typeface="Cambria Math"/>
                              </a:rPr>
                              <m:t>2</m:t>
                            </m:r>
                          </m:sup>
                        </m:sSup>
                        <m:r>
                          <a:rPr lang="en-US" i="1">
                            <a:latin typeface="Cambria Math"/>
                          </a:rPr>
                          <m:t>+</m:t>
                        </m:r>
                        <m:sSup>
                          <m:sSupPr>
                            <m:ctrlPr>
                              <a:rPr lang="en-US" i="1">
                                <a:latin typeface="Cambria Math" panose="02040503050406030204" pitchFamily="18" charset="0"/>
                              </a:rPr>
                            </m:ctrlPr>
                          </m:sSupPr>
                          <m:e>
                            <m:r>
                              <a:rPr lang="en-US" i="1">
                                <a:latin typeface="Cambria Math"/>
                              </a:rPr>
                              <m:t>(</m:t>
                            </m:r>
                            <m:r>
                              <a:rPr lang="en-US" i="1">
                                <a:latin typeface="Cambria Math"/>
                                <a:ea typeface="Cambria Math"/>
                              </a:rPr>
                              <m:t>∆</m:t>
                            </m:r>
                            <m:r>
                              <a:rPr lang="en-US" i="1">
                                <a:latin typeface="Cambria Math"/>
                                <a:ea typeface="Cambria Math"/>
                              </a:rPr>
                              <m:t>𝑥</m:t>
                            </m:r>
                            <m:r>
                              <a:rPr lang="ru-RU" i="1" baseline="-25000">
                                <a:latin typeface="Cambria Math"/>
                                <a:ea typeface="Cambria Math"/>
                              </a:rPr>
                              <m:t>исх</m:t>
                            </m:r>
                            <m:r>
                              <a:rPr lang="ru-RU" i="1">
                                <a:latin typeface="Cambria Math"/>
                                <a:ea typeface="Cambria Math"/>
                              </a:rPr>
                              <m:t>)</m:t>
                            </m:r>
                          </m:e>
                          <m:sup>
                            <m:r>
                              <a:rPr lang="en-US" i="1">
                                <a:latin typeface="Cambria Math"/>
                              </a:rPr>
                              <m:t>2</m:t>
                            </m:r>
                          </m:sup>
                        </m:sSup>
                      </m:e>
                    </m:rad>
                  </m:oMath>
                </a14:m>
                <a:r>
                  <a:rPr lang="ru-RU" i="1" dirty="0"/>
                  <a:t> – в случае, если в НД на МВИ не приведен норматив контроля К</a:t>
                </a:r>
              </a:p>
              <a:p>
                <a:pPr marL="137160" indent="0">
                  <a:buNone/>
                </a:pPr>
                <a:endParaRPr lang="ru-RU"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467544" y="1700808"/>
                <a:ext cx="8496944" cy="4709160"/>
              </a:xfrm>
              <a:blipFill rotWithShape="1">
                <a:blip r:embed="rId2"/>
                <a:stretch>
                  <a:fillRect t="-1552" r="-215"/>
                </a:stretch>
              </a:blipFill>
            </p:spPr>
            <p:txBody>
              <a:bodyPr/>
              <a:lstStyle/>
              <a:p>
                <a:r>
                  <a:rPr lang="ru-RU">
                    <a:noFill/>
                  </a:rPr>
                  <a:t> </a:t>
                </a:r>
              </a:p>
            </p:txBody>
          </p:sp>
        </mc:Fallback>
      </mc:AlternateContent>
    </p:spTree>
    <p:extLst>
      <p:ext uri="{BB962C8B-B14F-4D97-AF65-F5344CB8AC3E}">
        <p14:creationId xmlns:p14="http://schemas.microsoft.com/office/powerpoint/2010/main" val="2404851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Контроль стабильности</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1220563"/>
            <a:ext cx="7884368" cy="5243105"/>
          </a:xfrm>
          <a:prstGeom prst="rect">
            <a:avLst/>
          </a:prstGeom>
        </p:spPr>
      </p:pic>
    </p:spTree>
    <p:extLst>
      <p:ext uri="{BB962C8B-B14F-4D97-AF65-F5344CB8AC3E}">
        <p14:creationId xmlns:p14="http://schemas.microsoft.com/office/powerpoint/2010/main" val="443713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716856263"/>
              </p:ext>
            </p:extLst>
          </p:nvPr>
        </p:nvGraphicFramePr>
        <p:xfrm>
          <a:off x="457200" y="404813"/>
          <a:ext cx="8229600" cy="5903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8712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760680"/>
          </a:xfrm>
        </p:spPr>
        <p:txBody>
          <a:bodyPr/>
          <a:lstStyle/>
          <a:p>
            <a:pPr marL="137160" indent="0">
              <a:buNone/>
            </a:pPr>
            <a:r>
              <a:rPr lang="ru-RU" dirty="0"/>
              <a:t>Выбор алгоритма проведения контрольной процедуры зависит:</a:t>
            </a:r>
          </a:p>
          <a:p>
            <a:r>
              <a:rPr lang="ru-RU" dirty="0"/>
              <a:t>контролируемого показателя качества результатов анализа (</a:t>
            </a:r>
            <a:r>
              <a:rPr lang="ru-RU" i="1" dirty="0"/>
              <a:t>повторяемость, </a:t>
            </a:r>
            <a:r>
              <a:rPr lang="ru-RU" i="1" dirty="0" err="1"/>
              <a:t>внутрилабораторная</a:t>
            </a:r>
            <a:r>
              <a:rPr lang="ru-RU" i="1" dirty="0"/>
              <a:t> прецизионность, точность</a:t>
            </a:r>
            <a:r>
              <a:rPr lang="ru-RU" dirty="0"/>
              <a:t>);</a:t>
            </a:r>
          </a:p>
          <a:p>
            <a:r>
              <a:rPr lang="ru-RU" dirty="0"/>
              <a:t>наличие средств контроля (СО, АС и т.п.);</a:t>
            </a:r>
          </a:p>
          <a:p>
            <a:r>
              <a:rPr lang="ru-RU" dirty="0"/>
              <a:t>специфики метода анализа;</a:t>
            </a:r>
          </a:p>
          <a:p>
            <a:r>
              <a:rPr lang="ru-RU" dirty="0"/>
              <a:t>….</a:t>
            </a:r>
          </a:p>
        </p:txBody>
      </p:sp>
    </p:spTree>
    <p:extLst>
      <p:ext uri="{BB962C8B-B14F-4D97-AF65-F5344CB8AC3E}">
        <p14:creationId xmlns:p14="http://schemas.microsoft.com/office/powerpoint/2010/main" val="12568225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dirty="0"/>
              <a:t>Периодическая проверка подконтрольности процедуры выполнения анализа с применением образцов для контроля</a:t>
            </a:r>
          </a:p>
        </p:txBody>
      </p:sp>
      <p:graphicFrame>
        <p:nvGraphicFramePr>
          <p:cNvPr id="10" name="Схема 9"/>
          <p:cNvGraphicFramePr/>
          <p:nvPr>
            <p:extLst>
              <p:ext uri="{D42A27DB-BD31-4B8C-83A1-F6EECF244321}">
                <p14:modId xmlns:p14="http://schemas.microsoft.com/office/powerpoint/2010/main" val="2610768342"/>
              </p:ext>
            </p:extLst>
          </p:nvPr>
        </p:nvGraphicFramePr>
        <p:xfrm>
          <a:off x="1259632" y="1628800"/>
          <a:ext cx="7248128"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170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graphicEl>
                                              <a:dgm id="{D4722A6D-6D23-4BA2-82B8-1509BD86B204}"/>
                                            </p:graphicEl>
                                          </p:spTgt>
                                        </p:tgtEl>
                                        <p:attrNameLst>
                                          <p:attrName>style.visibility</p:attrName>
                                        </p:attrNameLst>
                                      </p:cBhvr>
                                      <p:to>
                                        <p:strVal val="visible"/>
                                      </p:to>
                                    </p:set>
                                  </p:childTnLst>
                                </p:cTn>
                              </p:par>
                              <p:par>
                                <p:cTn id="7" presetID="22" presetClass="entr" presetSubtype="1" fill="hold" grpId="0" nodeType="withEffect">
                                  <p:stCondLst>
                                    <p:cond delay="0"/>
                                  </p:stCondLst>
                                  <p:childTnLst>
                                    <p:set>
                                      <p:cBhvr>
                                        <p:cTn id="8" dur="1" fill="hold">
                                          <p:stCondLst>
                                            <p:cond delay="0"/>
                                          </p:stCondLst>
                                        </p:cTn>
                                        <p:tgtEl>
                                          <p:spTgt spid="10">
                                            <p:graphicEl>
                                              <a:dgm id="{FD41F878-D203-4ACB-8D35-CE30EAE13F3C}"/>
                                            </p:graphicEl>
                                          </p:spTgt>
                                        </p:tgtEl>
                                        <p:attrNameLst>
                                          <p:attrName>style.visibility</p:attrName>
                                        </p:attrNameLst>
                                      </p:cBhvr>
                                      <p:to>
                                        <p:strVal val="visible"/>
                                      </p:to>
                                    </p:set>
                                    <p:animEffect transition="in" filter="wipe(up)">
                                      <p:cBhvr>
                                        <p:cTn id="9" dur="500"/>
                                        <p:tgtEl>
                                          <p:spTgt spid="10">
                                            <p:graphicEl>
                                              <a:dgm id="{FD41F878-D203-4ACB-8D35-CE30EAE13F3C}"/>
                                            </p:graphicEl>
                                          </p:spTgt>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10">
                                            <p:graphicEl>
                                              <a:dgm id="{49F2C2F8-9A5B-4953-BAD3-00665F4F2054}"/>
                                            </p:graphic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0">
                                            <p:graphicEl>
                                              <a:dgm id="{D6D07282-0CEB-4846-89FC-200C6A057DE2}"/>
                                            </p:graphicEl>
                                          </p:spTgt>
                                        </p:tgtEl>
                                        <p:attrNameLst>
                                          <p:attrName>style.visibility</p:attrName>
                                        </p:attrNameLst>
                                      </p:cBhvr>
                                      <p:to>
                                        <p:strVal val="visible"/>
                                      </p:to>
                                    </p:set>
                                    <p:animEffect transition="in" filter="wipe(down)">
                                      <p:cBhvr>
                                        <p:cTn id="16" dur="580">
                                          <p:stCondLst>
                                            <p:cond delay="0"/>
                                          </p:stCondLst>
                                        </p:cTn>
                                        <p:tgtEl>
                                          <p:spTgt spid="10">
                                            <p:graphicEl>
                                              <a:dgm id="{D6D07282-0CEB-4846-89FC-200C6A057DE2}"/>
                                            </p:graphicEl>
                                          </p:spTgt>
                                        </p:tgtEl>
                                      </p:cBhvr>
                                    </p:animEffect>
                                    <p:anim calcmode="lin" valueType="num">
                                      <p:cBhvr>
                                        <p:cTn id="17" dur="1822" tmFilter="0,0; 0.14,0.36; 0.43,0.73; 0.71,0.91; 1.0,1.0">
                                          <p:stCondLst>
                                            <p:cond delay="0"/>
                                          </p:stCondLst>
                                        </p:cTn>
                                        <p:tgtEl>
                                          <p:spTgt spid="10">
                                            <p:graphicEl>
                                              <a:dgm id="{D6D07282-0CEB-4846-89FC-200C6A057DE2}"/>
                                            </p:graphicEl>
                                          </p:spTgt>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0">
                                            <p:graphicEl>
                                              <a:dgm id="{D6D07282-0CEB-4846-89FC-200C6A057DE2}"/>
                                            </p:graphicEl>
                                          </p:spTgt>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0">
                                            <p:graphicEl>
                                              <a:dgm id="{D6D07282-0CEB-4846-89FC-200C6A057DE2}"/>
                                            </p:graphicEl>
                                          </p:spTgt>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0">
                                            <p:graphicEl>
                                              <a:dgm id="{D6D07282-0CEB-4846-89FC-200C6A057DE2}"/>
                                            </p:graphicEl>
                                          </p:spTgt>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0">
                                            <p:graphicEl>
                                              <a:dgm id="{D6D07282-0CEB-4846-89FC-200C6A057DE2}"/>
                                            </p:graphicEl>
                                          </p:spTgt>
                                        </p:tgtEl>
                                        <p:attrNameLst>
                                          <p:attrName>ppt_y</p:attrName>
                                        </p:attrNameLst>
                                      </p:cBhvr>
                                      <p:tavLst>
                                        <p:tav tm="0" fmla="#ppt_y-sin(pi*$)/81">
                                          <p:val>
                                            <p:fltVal val="0"/>
                                          </p:val>
                                        </p:tav>
                                        <p:tav tm="100000">
                                          <p:val>
                                            <p:fltVal val="1"/>
                                          </p:val>
                                        </p:tav>
                                      </p:tavLst>
                                    </p:anim>
                                    <p:animScale>
                                      <p:cBhvr>
                                        <p:cTn id="22" dur="26">
                                          <p:stCondLst>
                                            <p:cond delay="650"/>
                                          </p:stCondLst>
                                        </p:cTn>
                                        <p:tgtEl>
                                          <p:spTgt spid="10">
                                            <p:graphicEl>
                                              <a:dgm id="{D6D07282-0CEB-4846-89FC-200C6A057DE2}"/>
                                            </p:graphicEl>
                                          </p:spTgt>
                                        </p:tgtEl>
                                      </p:cBhvr>
                                      <p:to x="100000" y="60000"/>
                                    </p:animScale>
                                    <p:animScale>
                                      <p:cBhvr>
                                        <p:cTn id="23" dur="166" decel="50000">
                                          <p:stCondLst>
                                            <p:cond delay="676"/>
                                          </p:stCondLst>
                                        </p:cTn>
                                        <p:tgtEl>
                                          <p:spTgt spid="10">
                                            <p:graphicEl>
                                              <a:dgm id="{D6D07282-0CEB-4846-89FC-200C6A057DE2}"/>
                                            </p:graphicEl>
                                          </p:spTgt>
                                        </p:tgtEl>
                                      </p:cBhvr>
                                      <p:to x="100000" y="100000"/>
                                    </p:animScale>
                                    <p:animScale>
                                      <p:cBhvr>
                                        <p:cTn id="24" dur="26">
                                          <p:stCondLst>
                                            <p:cond delay="1312"/>
                                          </p:stCondLst>
                                        </p:cTn>
                                        <p:tgtEl>
                                          <p:spTgt spid="10">
                                            <p:graphicEl>
                                              <a:dgm id="{D6D07282-0CEB-4846-89FC-200C6A057DE2}"/>
                                            </p:graphicEl>
                                          </p:spTgt>
                                        </p:tgtEl>
                                      </p:cBhvr>
                                      <p:to x="100000" y="80000"/>
                                    </p:animScale>
                                    <p:animScale>
                                      <p:cBhvr>
                                        <p:cTn id="25" dur="166" decel="50000">
                                          <p:stCondLst>
                                            <p:cond delay="1338"/>
                                          </p:stCondLst>
                                        </p:cTn>
                                        <p:tgtEl>
                                          <p:spTgt spid="10">
                                            <p:graphicEl>
                                              <a:dgm id="{D6D07282-0CEB-4846-89FC-200C6A057DE2}"/>
                                            </p:graphicEl>
                                          </p:spTgt>
                                        </p:tgtEl>
                                      </p:cBhvr>
                                      <p:to x="100000" y="100000"/>
                                    </p:animScale>
                                    <p:animScale>
                                      <p:cBhvr>
                                        <p:cTn id="26" dur="26">
                                          <p:stCondLst>
                                            <p:cond delay="1642"/>
                                          </p:stCondLst>
                                        </p:cTn>
                                        <p:tgtEl>
                                          <p:spTgt spid="10">
                                            <p:graphicEl>
                                              <a:dgm id="{D6D07282-0CEB-4846-89FC-200C6A057DE2}"/>
                                            </p:graphicEl>
                                          </p:spTgt>
                                        </p:tgtEl>
                                      </p:cBhvr>
                                      <p:to x="100000" y="90000"/>
                                    </p:animScale>
                                    <p:animScale>
                                      <p:cBhvr>
                                        <p:cTn id="27" dur="166" decel="50000">
                                          <p:stCondLst>
                                            <p:cond delay="1668"/>
                                          </p:stCondLst>
                                        </p:cTn>
                                        <p:tgtEl>
                                          <p:spTgt spid="10">
                                            <p:graphicEl>
                                              <a:dgm id="{D6D07282-0CEB-4846-89FC-200C6A057DE2}"/>
                                            </p:graphicEl>
                                          </p:spTgt>
                                        </p:tgtEl>
                                      </p:cBhvr>
                                      <p:to x="100000" y="100000"/>
                                    </p:animScale>
                                    <p:animScale>
                                      <p:cBhvr>
                                        <p:cTn id="28" dur="26">
                                          <p:stCondLst>
                                            <p:cond delay="1808"/>
                                          </p:stCondLst>
                                        </p:cTn>
                                        <p:tgtEl>
                                          <p:spTgt spid="10">
                                            <p:graphicEl>
                                              <a:dgm id="{D6D07282-0CEB-4846-89FC-200C6A057DE2}"/>
                                            </p:graphicEl>
                                          </p:spTgt>
                                        </p:tgtEl>
                                      </p:cBhvr>
                                      <p:to x="100000" y="95000"/>
                                    </p:animScale>
                                    <p:animScale>
                                      <p:cBhvr>
                                        <p:cTn id="29" dur="166" decel="50000">
                                          <p:stCondLst>
                                            <p:cond delay="1834"/>
                                          </p:stCondLst>
                                        </p:cTn>
                                        <p:tgtEl>
                                          <p:spTgt spid="10">
                                            <p:graphicEl>
                                              <a:dgm id="{D6D07282-0CEB-4846-89FC-200C6A057DE2}"/>
                                            </p:graphicEl>
                                          </p:spTgt>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grpId="0" nodeType="clickEffect">
                                  <p:stCondLst>
                                    <p:cond delay="0"/>
                                  </p:stCondLst>
                                  <p:childTnLst>
                                    <p:set>
                                      <p:cBhvr>
                                        <p:cTn id="33" dur="1" fill="hold">
                                          <p:stCondLst>
                                            <p:cond delay="0"/>
                                          </p:stCondLst>
                                        </p:cTn>
                                        <p:tgtEl>
                                          <p:spTgt spid="10">
                                            <p:graphicEl>
                                              <a:dgm id="{CF31D688-0F4C-4E8F-9889-BD72C36D54E5}"/>
                                            </p:graphicEl>
                                          </p:spTgt>
                                        </p:tgtEl>
                                        <p:attrNameLst>
                                          <p:attrName>style.visibility</p:attrName>
                                        </p:attrNameLst>
                                      </p:cBhvr>
                                      <p:to>
                                        <p:strVal val="visible"/>
                                      </p:to>
                                    </p:set>
                                    <p:animEffect transition="in" filter="wipe(down)">
                                      <p:cBhvr>
                                        <p:cTn id="34" dur="580">
                                          <p:stCondLst>
                                            <p:cond delay="0"/>
                                          </p:stCondLst>
                                        </p:cTn>
                                        <p:tgtEl>
                                          <p:spTgt spid="10">
                                            <p:graphicEl>
                                              <a:dgm id="{CF31D688-0F4C-4E8F-9889-BD72C36D54E5}"/>
                                            </p:graphicEl>
                                          </p:spTgt>
                                        </p:tgtEl>
                                      </p:cBhvr>
                                    </p:animEffect>
                                    <p:anim calcmode="lin" valueType="num">
                                      <p:cBhvr>
                                        <p:cTn id="35" dur="1822" tmFilter="0,0; 0.14,0.36; 0.43,0.73; 0.71,0.91; 1.0,1.0">
                                          <p:stCondLst>
                                            <p:cond delay="0"/>
                                          </p:stCondLst>
                                        </p:cTn>
                                        <p:tgtEl>
                                          <p:spTgt spid="10">
                                            <p:graphicEl>
                                              <a:dgm id="{CF31D688-0F4C-4E8F-9889-BD72C36D54E5}"/>
                                            </p:graphicEl>
                                          </p:spTgt>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10">
                                            <p:graphicEl>
                                              <a:dgm id="{CF31D688-0F4C-4E8F-9889-BD72C36D54E5}"/>
                                            </p:graphicEl>
                                          </p:spTgt>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10">
                                            <p:graphicEl>
                                              <a:dgm id="{CF31D688-0F4C-4E8F-9889-BD72C36D54E5}"/>
                                            </p:graphicEl>
                                          </p:spTgt>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10">
                                            <p:graphicEl>
                                              <a:dgm id="{CF31D688-0F4C-4E8F-9889-BD72C36D54E5}"/>
                                            </p:graphicEl>
                                          </p:spTgt>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10">
                                            <p:graphicEl>
                                              <a:dgm id="{CF31D688-0F4C-4E8F-9889-BD72C36D54E5}"/>
                                            </p:graphicEl>
                                          </p:spTgt>
                                        </p:tgtEl>
                                        <p:attrNameLst>
                                          <p:attrName>ppt_y</p:attrName>
                                        </p:attrNameLst>
                                      </p:cBhvr>
                                      <p:tavLst>
                                        <p:tav tm="0" fmla="#ppt_y-sin(pi*$)/81">
                                          <p:val>
                                            <p:fltVal val="0"/>
                                          </p:val>
                                        </p:tav>
                                        <p:tav tm="100000">
                                          <p:val>
                                            <p:fltVal val="1"/>
                                          </p:val>
                                        </p:tav>
                                      </p:tavLst>
                                    </p:anim>
                                    <p:animScale>
                                      <p:cBhvr>
                                        <p:cTn id="40" dur="26">
                                          <p:stCondLst>
                                            <p:cond delay="650"/>
                                          </p:stCondLst>
                                        </p:cTn>
                                        <p:tgtEl>
                                          <p:spTgt spid="10">
                                            <p:graphicEl>
                                              <a:dgm id="{CF31D688-0F4C-4E8F-9889-BD72C36D54E5}"/>
                                            </p:graphicEl>
                                          </p:spTgt>
                                        </p:tgtEl>
                                      </p:cBhvr>
                                      <p:to x="100000" y="60000"/>
                                    </p:animScale>
                                    <p:animScale>
                                      <p:cBhvr>
                                        <p:cTn id="41" dur="166" decel="50000">
                                          <p:stCondLst>
                                            <p:cond delay="676"/>
                                          </p:stCondLst>
                                        </p:cTn>
                                        <p:tgtEl>
                                          <p:spTgt spid="10">
                                            <p:graphicEl>
                                              <a:dgm id="{CF31D688-0F4C-4E8F-9889-BD72C36D54E5}"/>
                                            </p:graphicEl>
                                          </p:spTgt>
                                        </p:tgtEl>
                                      </p:cBhvr>
                                      <p:to x="100000" y="100000"/>
                                    </p:animScale>
                                    <p:animScale>
                                      <p:cBhvr>
                                        <p:cTn id="42" dur="26">
                                          <p:stCondLst>
                                            <p:cond delay="1312"/>
                                          </p:stCondLst>
                                        </p:cTn>
                                        <p:tgtEl>
                                          <p:spTgt spid="10">
                                            <p:graphicEl>
                                              <a:dgm id="{CF31D688-0F4C-4E8F-9889-BD72C36D54E5}"/>
                                            </p:graphicEl>
                                          </p:spTgt>
                                        </p:tgtEl>
                                      </p:cBhvr>
                                      <p:to x="100000" y="80000"/>
                                    </p:animScale>
                                    <p:animScale>
                                      <p:cBhvr>
                                        <p:cTn id="43" dur="166" decel="50000">
                                          <p:stCondLst>
                                            <p:cond delay="1338"/>
                                          </p:stCondLst>
                                        </p:cTn>
                                        <p:tgtEl>
                                          <p:spTgt spid="10">
                                            <p:graphicEl>
                                              <a:dgm id="{CF31D688-0F4C-4E8F-9889-BD72C36D54E5}"/>
                                            </p:graphicEl>
                                          </p:spTgt>
                                        </p:tgtEl>
                                      </p:cBhvr>
                                      <p:to x="100000" y="100000"/>
                                    </p:animScale>
                                    <p:animScale>
                                      <p:cBhvr>
                                        <p:cTn id="44" dur="26">
                                          <p:stCondLst>
                                            <p:cond delay="1642"/>
                                          </p:stCondLst>
                                        </p:cTn>
                                        <p:tgtEl>
                                          <p:spTgt spid="10">
                                            <p:graphicEl>
                                              <a:dgm id="{CF31D688-0F4C-4E8F-9889-BD72C36D54E5}"/>
                                            </p:graphicEl>
                                          </p:spTgt>
                                        </p:tgtEl>
                                      </p:cBhvr>
                                      <p:to x="100000" y="90000"/>
                                    </p:animScale>
                                    <p:animScale>
                                      <p:cBhvr>
                                        <p:cTn id="45" dur="166" decel="50000">
                                          <p:stCondLst>
                                            <p:cond delay="1668"/>
                                          </p:stCondLst>
                                        </p:cTn>
                                        <p:tgtEl>
                                          <p:spTgt spid="10">
                                            <p:graphicEl>
                                              <a:dgm id="{CF31D688-0F4C-4E8F-9889-BD72C36D54E5}"/>
                                            </p:graphicEl>
                                          </p:spTgt>
                                        </p:tgtEl>
                                      </p:cBhvr>
                                      <p:to x="100000" y="100000"/>
                                    </p:animScale>
                                    <p:animScale>
                                      <p:cBhvr>
                                        <p:cTn id="46" dur="26">
                                          <p:stCondLst>
                                            <p:cond delay="1808"/>
                                          </p:stCondLst>
                                        </p:cTn>
                                        <p:tgtEl>
                                          <p:spTgt spid="10">
                                            <p:graphicEl>
                                              <a:dgm id="{CF31D688-0F4C-4E8F-9889-BD72C36D54E5}"/>
                                            </p:graphicEl>
                                          </p:spTgt>
                                        </p:tgtEl>
                                      </p:cBhvr>
                                      <p:to x="100000" y="95000"/>
                                    </p:animScale>
                                    <p:animScale>
                                      <p:cBhvr>
                                        <p:cTn id="47" dur="166" decel="50000">
                                          <p:stCondLst>
                                            <p:cond delay="1834"/>
                                          </p:stCondLst>
                                        </p:cTn>
                                        <p:tgtEl>
                                          <p:spTgt spid="10">
                                            <p:graphicEl>
                                              <a:dgm id="{CF31D688-0F4C-4E8F-9889-BD72C36D54E5}"/>
                                            </p:graphicEl>
                                          </p:spTgt>
                                        </p:tgtEl>
                                      </p:cBhvr>
                                      <p:to x="100000" y="100000"/>
                                    </p:animScale>
                                  </p:childTnLst>
                                </p:cTn>
                              </p:par>
                            </p:childTnLst>
                          </p:cTn>
                        </p:par>
                      </p:childTnLst>
                    </p:cTn>
                  </p:par>
                  <p:par>
                    <p:cTn id="48" fill="hold">
                      <p:stCondLst>
                        <p:cond delay="indefinite"/>
                      </p:stCondLst>
                      <p:childTnLst>
                        <p:par>
                          <p:cTn id="49" fill="hold">
                            <p:stCondLst>
                              <p:cond delay="0"/>
                            </p:stCondLst>
                            <p:childTnLst>
                              <p:par>
                                <p:cTn id="50" presetID="32" presetClass="emph" presetSubtype="0" fill="hold" grpId="0" nodeType="clickEffect">
                                  <p:stCondLst>
                                    <p:cond delay="0"/>
                                  </p:stCondLst>
                                  <p:childTnLst>
                                    <p:animRot by="120000">
                                      <p:cBhvr>
                                        <p:cTn id="51" dur="100" fill="hold">
                                          <p:stCondLst>
                                            <p:cond delay="0"/>
                                          </p:stCondLst>
                                        </p:cTn>
                                        <p:tgtEl>
                                          <p:spTgt spid="10">
                                            <p:graphicEl>
                                              <a:dgm id="{C2798349-F23E-4B88-B6F6-A6D1DE346FFE}"/>
                                            </p:graphicEl>
                                          </p:spTgt>
                                        </p:tgtEl>
                                        <p:attrNameLst>
                                          <p:attrName>r</p:attrName>
                                        </p:attrNameLst>
                                      </p:cBhvr>
                                    </p:animRot>
                                    <p:animRot by="-240000">
                                      <p:cBhvr>
                                        <p:cTn id="52" dur="200" fill="hold">
                                          <p:stCondLst>
                                            <p:cond delay="200"/>
                                          </p:stCondLst>
                                        </p:cTn>
                                        <p:tgtEl>
                                          <p:spTgt spid="10">
                                            <p:graphicEl>
                                              <a:dgm id="{C2798349-F23E-4B88-B6F6-A6D1DE346FFE}"/>
                                            </p:graphicEl>
                                          </p:spTgt>
                                        </p:tgtEl>
                                        <p:attrNameLst>
                                          <p:attrName>r</p:attrName>
                                        </p:attrNameLst>
                                      </p:cBhvr>
                                    </p:animRot>
                                    <p:animRot by="240000">
                                      <p:cBhvr>
                                        <p:cTn id="53" dur="200" fill="hold">
                                          <p:stCondLst>
                                            <p:cond delay="400"/>
                                          </p:stCondLst>
                                        </p:cTn>
                                        <p:tgtEl>
                                          <p:spTgt spid="10">
                                            <p:graphicEl>
                                              <a:dgm id="{C2798349-F23E-4B88-B6F6-A6D1DE346FFE}"/>
                                            </p:graphicEl>
                                          </p:spTgt>
                                        </p:tgtEl>
                                        <p:attrNameLst>
                                          <p:attrName>r</p:attrName>
                                        </p:attrNameLst>
                                      </p:cBhvr>
                                    </p:animRot>
                                    <p:animRot by="-240000">
                                      <p:cBhvr>
                                        <p:cTn id="54" dur="200" fill="hold">
                                          <p:stCondLst>
                                            <p:cond delay="600"/>
                                          </p:stCondLst>
                                        </p:cTn>
                                        <p:tgtEl>
                                          <p:spTgt spid="10">
                                            <p:graphicEl>
                                              <a:dgm id="{C2798349-F23E-4B88-B6F6-A6D1DE346FFE}"/>
                                            </p:graphicEl>
                                          </p:spTgt>
                                        </p:tgtEl>
                                        <p:attrNameLst>
                                          <p:attrName>r</p:attrName>
                                        </p:attrNameLst>
                                      </p:cBhvr>
                                    </p:animRot>
                                    <p:animRot by="120000">
                                      <p:cBhvr>
                                        <p:cTn id="55" dur="200" fill="hold">
                                          <p:stCondLst>
                                            <p:cond delay="800"/>
                                          </p:stCondLst>
                                        </p:cTn>
                                        <p:tgtEl>
                                          <p:spTgt spid="10">
                                            <p:graphicEl>
                                              <a:dgm id="{C2798349-F23E-4B88-B6F6-A6D1DE346FFE}"/>
                                            </p:graphic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uiExpand="1">
        <p:bldSub>
          <a:bldDgm bld="one"/>
        </p:bldSub>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Методы контроля регламентированные РМГ 76</a:t>
            </a:r>
          </a:p>
        </p:txBody>
      </p:sp>
      <p:sp>
        <p:nvSpPr>
          <p:cNvPr id="7" name="Объект 6"/>
          <p:cNvSpPr>
            <a:spLocks noGrp="1"/>
          </p:cNvSpPr>
          <p:nvPr>
            <p:ph idx="1"/>
          </p:nvPr>
        </p:nvSpPr>
        <p:spPr/>
        <p:txBody>
          <a:bodyPr/>
          <a:lstStyle/>
          <a:p>
            <a:r>
              <a:rPr lang="ru-RU" dirty="0"/>
              <a:t>с использованием образцов для контроля;</a:t>
            </a:r>
          </a:p>
          <a:p>
            <a:r>
              <a:rPr lang="ru-RU" dirty="0"/>
              <a:t>с применением метода добавок при использовании одной рабочей пробы, которая должна быть стабильной на протяжении всех контрольных измерений;</a:t>
            </a:r>
          </a:p>
          <a:p>
            <a:r>
              <a:rPr lang="ru-RU" dirty="0"/>
              <a:t>с применением метода добавок при использовании разных рабочих проб, что требуется, если они нестабильны.</a:t>
            </a:r>
          </a:p>
          <a:p>
            <a:pPr marL="137160" indent="0">
              <a:buNone/>
            </a:pPr>
            <a:endParaRPr lang="ru-RU" dirty="0"/>
          </a:p>
        </p:txBody>
      </p:sp>
    </p:spTree>
    <p:extLst>
      <p:ext uri="{BB962C8B-B14F-4D97-AF65-F5344CB8AC3E}">
        <p14:creationId xmlns:p14="http://schemas.microsoft.com/office/powerpoint/2010/main" val="2797222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effectLst/>
              </a:rPr>
              <a:t>Метод выборочного статистического контроля</a:t>
            </a:r>
            <a:endParaRPr lang="ru-RU" dirty="0"/>
          </a:p>
        </p:txBody>
      </p:sp>
      <p:sp>
        <p:nvSpPr>
          <p:cNvPr id="3" name="Объект 2"/>
          <p:cNvSpPr>
            <a:spLocks noGrp="1"/>
          </p:cNvSpPr>
          <p:nvPr>
            <p:ph idx="1"/>
          </p:nvPr>
        </p:nvSpPr>
        <p:spPr/>
        <p:txBody>
          <a:bodyPr>
            <a:normAutofit fontScale="92500"/>
          </a:bodyPr>
          <a:lstStyle/>
          <a:p>
            <a:pPr marL="137160" indent="0" algn="just">
              <a:buNone/>
            </a:pPr>
            <a:r>
              <a:rPr lang="ru-RU" i="1" dirty="0"/>
              <a:t>Основан на сравнении общего количества превышений со специальными контрольными (приёмочными и браковочными) числами. </a:t>
            </a:r>
          </a:p>
          <a:p>
            <a:pPr marL="137160" indent="0" algn="just">
              <a:buNone/>
            </a:pPr>
            <a:r>
              <a:rPr lang="ru-RU" dirty="0"/>
              <a:t> В РМГ76 для выборочного статистического контроля регламентировано две схемы выборки: обеспечивающая AQL (</a:t>
            </a:r>
            <a:r>
              <a:rPr lang="ru-RU" i="1" dirty="0" err="1"/>
              <a:t>acceptable</a:t>
            </a:r>
            <a:r>
              <a:rPr lang="ru-RU" i="1" dirty="0"/>
              <a:t> </a:t>
            </a:r>
            <a:r>
              <a:rPr lang="ru-RU" i="1" dirty="0" err="1"/>
              <a:t>quality</a:t>
            </a:r>
            <a:r>
              <a:rPr lang="ru-RU" i="1" dirty="0"/>
              <a:t> </a:t>
            </a:r>
            <a:r>
              <a:rPr lang="ru-RU" i="1" dirty="0" err="1"/>
              <a:t>level</a:t>
            </a:r>
            <a:r>
              <a:rPr lang="ru-RU" i="1" dirty="0"/>
              <a:t> </a:t>
            </a:r>
            <a:r>
              <a:rPr lang="ru-RU" dirty="0"/>
              <a:t>(приемлемый уровень качества) 10% – для очень ответственных измерений, например экологических, – и 6,5% – для остальных измерений, в частности для промышленных. Выбранный уровень качества задаёт не только контрольные числа, но и объём выборки. </a:t>
            </a:r>
            <a:endParaRPr lang="ru-RU" i="1" dirty="0"/>
          </a:p>
        </p:txBody>
      </p:sp>
    </p:spTree>
    <p:extLst>
      <p:ext uri="{BB962C8B-B14F-4D97-AF65-F5344CB8AC3E}">
        <p14:creationId xmlns:p14="http://schemas.microsoft.com/office/powerpoint/2010/main" val="15850175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3878530104"/>
              </p:ext>
            </p:extLst>
          </p:nvPr>
        </p:nvGraphicFramePr>
        <p:xfrm>
          <a:off x="1043608" y="2060848"/>
          <a:ext cx="7632848"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Заголовок 4"/>
          <p:cNvSpPr>
            <a:spLocks noGrp="1"/>
          </p:cNvSpPr>
          <p:nvPr>
            <p:ph type="title"/>
          </p:nvPr>
        </p:nvSpPr>
        <p:spPr/>
        <p:txBody>
          <a:bodyPr>
            <a:normAutofit fontScale="90000"/>
          </a:bodyPr>
          <a:lstStyle/>
          <a:p>
            <a:r>
              <a:rPr lang="ru-RU" dirty="0">
                <a:effectLst/>
              </a:rPr>
              <a:t>План ВСК прецизионности и погрешности результатов</a:t>
            </a:r>
          </a:p>
        </p:txBody>
      </p:sp>
    </p:spTree>
    <p:extLst>
      <p:ext uri="{BB962C8B-B14F-4D97-AF65-F5344CB8AC3E}">
        <p14:creationId xmlns:p14="http://schemas.microsoft.com/office/powerpoint/2010/main" val="3137747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691680" y="332656"/>
            <a:ext cx="2808312" cy="12241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1600" u="sng" dirty="0"/>
              <a:t>При контроле внутрилабораторной прецизионности:</a:t>
            </a:r>
          </a:p>
          <a:p>
            <a:pPr algn="ctr"/>
            <a:r>
              <a:rPr lang="ru-RU" sz="1600" dirty="0"/>
              <a:t>формируется выборка из </a:t>
            </a:r>
            <a:r>
              <a:rPr lang="en-US" sz="1600" dirty="0"/>
              <a:t>n</a:t>
            </a:r>
            <a:r>
              <a:rPr lang="ru-RU" sz="1600" dirty="0"/>
              <a:t> рабочих проб</a:t>
            </a:r>
          </a:p>
        </p:txBody>
      </p:sp>
      <p:sp>
        <p:nvSpPr>
          <p:cNvPr id="7" name="Прямоугольник 6"/>
          <p:cNvSpPr/>
          <p:nvPr/>
        </p:nvSpPr>
        <p:spPr>
          <a:xfrm>
            <a:off x="5076056" y="323538"/>
            <a:ext cx="2880320" cy="12241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1600" u="sng" dirty="0"/>
              <a:t>При контроле погрешности:</a:t>
            </a:r>
          </a:p>
          <a:p>
            <a:pPr algn="ctr"/>
            <a:r>
              <a:rPr lang="ru-RU" sz="1600" dirty="0"/>
              <a:t>Выполнение </a:t>
            </a:r>
            <a:r>
              <a:rPr lang="en-US" sz="1600" dirty="0"/>
              <a:t>n</a:t>
            </a:r>
            <a:r>
              <a:rPr lang="ru-RU" sz="1600" dirty="0"/>
              <a:t> контрольных процедур с использованием стандартных образцов</a:t>
            </a:r>
          </a:p>
        </p:txBody>
      </p:sp>
      <p:sp>
        <p:nvSpPr>
          <p:cNvPr id="8" name="Прямоугольник 7"/>
          <p:cNvSpPr/>
          <p:nvPr/>
        </p:nvSpPr>
        <p:spPr>
          <a:xfrm>
            <a:off x="1691680" y="2060848"/>
            <a:ext cx="6264696" cy="864096"/>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a:t>Установление числа несоответствующих результатов, </a:t>
            </a:r>
            <a:r>
              <a:rPr lang="en-US" dirty="0"/>
              <a:t>h</a:t>
            </a:r>
            <a:r>
              <a:rPr lang="ru-RU" dirty="0"/>
              <a:t>к</a:t>
            </a:r>
          </a:p>
        </p:txBody>
      </p:sp>
      <p:sp>
        <p:nvSpPr>
          <p:cNvPr id="9" name="Прямоугольник 8"/>
          <p:cNvSpPr/>
          <p:nvPr/>
        </p:nvSpPr>
        <p:spPr>
          <a:xfrm>
            <a:off x="1691680" y="4220500"/>
            <a:ext cx="6264696" cy="64807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ru-RU" dirty="0"/>
              <a:t>Принятие решения</a:t>
            </a:r>
          </a:p>
        </p:txBody>
      </p:sp>
      <p:sp>
        <p:nvSpPr>
          <p:cNvPr id="10" name="Овал 9"/>
          <p:cNvSpPr/>
          <p:nvPr/>
        </p:nvSpPr>
        <p:spPr>
          <a:xfrm>
            <a:off x="3203848" y="3212976"/>
            <a:ext cx="3240360" cy="648072"/>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dirty="0"/>
              <a:t>Сравнение </a:t>
            </a:r>
            <a:r>
              <a:rPr lang="en-US" dirty="0"/>
              <a:t>h</a:t>
            </a:r>
            <a:r>
              <a:rPr lang="ru-RU" dirty="0"/>
              <a:t>к с </a:t>
            </a:r>
            <a:r>
              <a:rPr lang="en-US" dirty="0"/>
              <a:t>h</a:t>
            </a:r>
            <a:endParaRPr lang="ru-RU" dirty="0"/>
          </a:p>
        </p:txBody>
      </p:sp>
      <p:sp>
        <p:nvSpPr>
          <p:cNvPr id="11" name="Прямоугольник 10"/>
          <p:cNvSpPr/>
          <p:nvPr/>
        </p:nvSpPr>
        <p:spPr>
          <a:xfrm>
            <a:off x="1547664" y="5229200"/>
            <a:ext cx="2664296" cy="126876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ru-RU" sz="1600" dirty="0">
                <a:solidFill>
                  <a:schemeClr val="bg1"/>
                </a:solidFill>
              </a:rPr>
              <a:t>При </a:t>
            </a:r>
            <a:r>
              <a:rPr lang="en-US" sz="1600" dirty="0">
                <a:solidFill>
                  <a:schemeClr val="bg1"/>
                </a:solidFill>
              </a:rPr>
              <a:t>h</a:t>
            </a:r>
            <a:r>
              <a:rPr lang="ru-RU" sz="1600" dirty="0">
                <a:solidFill>
                  <a:schemeClr val="bg1"/>
                </a:solidFill>
              </a:rPr>
              <a:t>к&lt;</a:t>
            </a:r>
            <a:r>
              <a:rPr lang="en-US" sz="1600" dirty="0">
                <a:solidFill>
                  <a:schemeClr val="bg1"/>
                </a:solidFill>
              </a:rPr>
              <a:t>h</a:t>
            </a:r>
            <a:r>
              <a:rPr lang="ru-RU" sz="1600" dirty="0">
                <a:solidFill>
                  <a:schemeClr val="bg1"/>
                </a:solidFill>
              </a:rPr>
              <a:t> </a:t>
            </a:r>
            <a:r>
              <a:rPr lang="ru-RU" sz="1600" dirty="0" err="1">
                <a:solidFill>
                  <a:schemeClr val="bg1"/>
                </a:solidFill>
              </a:rPr>
              <a:t>внутрилабораторная</a:t>
            </a:r>
            <a:r>
              <a:rPr lang="ru-RU" sz="1600" dirty="0">
                <a:solidFill>
                  <a:schemeClr val="bg1"/>
                </a:solidFill>
              </a:rPr>
              <a:t> прецизионность и погрешность результатов удовлетворительная</a:t>
            </a:r>
          </a:p>
        </p:txBody>
      </p:sp>
      <p:sp>
        <p:nvSpPr>
          <p:cNvPr id="12" name="Прямоугольник 11"/>
          <p:cNvSpPr/>
          <p:nvPr/>
        </p:nvSpPr>
        <p:spPr>
          <a:xfrm>
            <a:off x="5616116" y="5229200"/>
            <a:ext cx="2448272" cy="12687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sz="1600" dirty="0">
                <a:solidFill>
                  <a:schemeClr val="bg1"/>
                </a:solidFill>
              </a:rPr>
              <a:t>При </a:t>
            </a:r>
            <a:r>
              <a:rPr lang="en-US" sz="1600" dirty="0">
                <a:solidFill>
                  <a:schemeClr val="bg1"/>
                </a:solidFill>
              </a:rPr>
              <a:t>h</a:t>
            </a:r>
            <a:r>
              <a:rPr lang="ru-RU" sz="1600" dirty="0">
                <a:solidFill>
                  <a:schemeClr val="bg1"/>
                </a:solidFill>
              </a:rPr>
              <a:t>к&gt;</a:t>
            </a:r>
            <a:r>
              <a:rPr lang="en-US" sz="1600" dirty="0">
                <a:solidFill>
                  <a:schemeClr val="bg1"/>
                </a:solidFill>
              </a:rPr>
              <a:t>h’</a:t>
            </a:r>
            <a:r>
              <a:rPr lang="ru-RU" sz="1600" dirty="0">
                <a:solidFill>
                  <a:schemeClr val="bg1"/>
                </a:solidFill>
              </a:rPr>
              <a:t> </a:t>
            </a:r>
            <a:r>
              <a:rPr lang="ru-RU" sz="1600" dirty="0" err="1">
                <a:solidFill>
                  <a:schemeClr val="bg1"/>
                </a:solidFill>
              </a:rPr>
              <a:t>внутрилабораторная</a:t>
            </a:r>
            <a:r>
              <a:rPr lang="ru-RU" sz="1600" dirty="0">
                <a:solidFill>
                  <a:schemeClr val="bg1"/>
                </a:solidFill>
              </a:rPr>
              <a:t> прецизионность и погрешность результатов неудовлетворительная</a:t>
            </a:r>
          </a:p>
        </p:txBody>
      </p:sp>
      <p:sp>
        <p:nvSpPr>
          <p:cNvPr id="13" name="Стрелка вниз 12"/>
          <p:cNvSpPr/>
          <p:nvPr/>
        </p:nvSpPr>
        <p:spPr>
          <a:xfrm>
            <a:off x="2987824" y="1556792"/>
            <a:ext cx="216024" cy="504056"/>
          </a:xfrm>
          <a:prstGeom prst="downArrow">
            <a:avLst/>
          </a:prstGeom>
          <a:solidFill>
            <a:srgbClr val="FFC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
        <p:nvSpPr>
          <p:cNvPr id="14" name="Стрелка вниз 13"/>
          <p:cNvSpPr/>
          <p:nvPr/>
        </p:nvSpPr>
        <p:spPr>
          <a:xfrm>
            <a:off x="6516216" y="1556792"/>
            <a:ext cx="216024" cy="504056"/>
          </a:xfrm>
          <a:prstGeom prst="downArrow">
            <a:avLst/>
          </a:prstGeom>
          <a:solidFill>
            <a:srgbClr val="FFC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
        <p:nvSpPr>
          <p:cNvPr id="15" name="Стрелка вниз 14"/>
          <p:cNvSpPr/>
          <p:nvPr/>
        </p:nvSpPr>
        <p:spPr>
          <a:xfrm>
            <a:off x="4716016" y="2924944"/>
            <a:ext cx="108012" cy="288032"/>
          </a:xfrm>
          <a:prstGeom prst="down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низ 15"/>
          <p:cNvSpPr/>
          <p:nvPr/>
        </p:nvSpPr>
        <p:spPr>
          <a:xfrm>
            <a:off x="4736300" y="3893144"/>
            <a:ext cx="108012" cy="327356"/>
          </a:xfrm>
          <a:prstGeom prst="downArrow">
            <a:avLst/>
          </a:prstGeom>
          <a:solidFill>
            <a:srgbClr val="FFC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
        <p:nvSpPr>
          <p:cNvPr id="17" name="Стрелка вниз 16"/>
          <p:cNvSpPr/>
          <p:nvPr/>
        </p:nvSpPr>
        <p:spPr>
          <a:xfrm>
            <a:off x="2763818" y="4868572"/>
            <a:ext cx="216024" cy="360628"/>
          </a:xfrm>
          <a:prstGeom prst="downArrow">
            <a:avLst/>
          </a:prstGeom>
          <a:solidFill>
            <a:srgbClr val="FFC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
        <p:nvSpPr>
          <p:cNvPr id="18" name="Стрелка вниз 17"/>
          <p:cNvSpPr/>
          <p:nvPr/>
        </p:nvSpPr>
        <p:spPr>
          <a:xfrm>
            <a:off x="6732240" y="4856562"/>
            <a:ext cx="216024" cy="360628"/>
          </a:xfrm>
          <a:prstGeom prst="downArrow">
            <a:avLst/>
          </a:prstGeom>
          <a:solidFill>
            <a:srgbClr val="FFC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50662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Контрольные карты Шухарта</a:t>
            </a:r>
          </a:p>
        </p:txBody>
      </p:sp>
      <p:sp>
        <p:nvSpPr>
          <p:cNvPr id="3" name="Объект 2"/>
          <p:cNvSpPr>
            <a:spLocks noGrp="1"/>
          </p:cNvSpPr>
          <p:nvPr>
            <p:ph idx="1"/>
          </p:nvPr>
        </p:nvSpPr>
        <p:spPr/>
        <p:txBody>
          <a:bodyPr>
            <a:normAutofit lnSpcReduction="10000"/>
          </a:bodyPr>
          <a:lstStyle/>
          <a:p>
            <a:pPr algn="just"/>
            <a:r>
              <a:rPr lang="ru-RU" dirty="0"/>
              <a:t>Являются графическим средством статистического анализа изменчивости процессов. </a:t>
            </a:r>
          </a:p>
          <a:p>
            <a:pPr algn="just"/>
            <a:r>
              <a:rPr lang="ru-RU" dirty="0"/>
              <a:t>Основная цель КК – обнаружить неестественные изменения данных, характеризующих повторяющийся процесс, и дать критерий для обнаружения отсутствия в нём статистической управляемости. Процесс находится в статистически управляемом состоянии, если изменчивость в нём вызвана только случайными причинами.</a:t>
            </a:r>
          </a:p>
        </p:txBody>
      </p:sp>
    </p:spTree>
    <p:extLst>
      <p:ext uri="{BB962C8B-B14F-4D97-AF65-F5344CB8AC3E}">
        <p14:creationId xmlns:p14="http://schemas.microsoft.com/office/powerpoint/2010/main" val="18811830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340" y="116632"/>
            <a:ext cx="7344816" cy="6522297"/>
          </a:xfrm>
          <a:prstGeom prst="rect">
            <a:avLst/>
          </a:prstGeom>
        </p:spPr>
      </p:pic>
    </p:spTree>
    <p:extLst>
      <p:ext uri="{BB962C8B-B14F-4D97-AF65-F5344CB8AC3E}">
        <p14:creationId xmlns:p14="http://schemas.microsoft.com/office/powerpoint/2010/main" val="190975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476672"/>
            <a:ext cx="8136904" cy="2308324"/>
          </a:xfrm>
          <a:prstGeom prst="rect">
            <a:avLst/>
          </a:prstGeom>
        </p:spPr>
        <p:txBody>
          <a:bodyPr wrap="square">
            <a:spAutoFit/>
          </a:bodyPr>
          <a:lstStyle/>
          <a:p>
            <a:r>
              <a:rPr lang="ru-RU" dirty="0"/>
              <a:t>В процедуре ВЛК используются стандартные карты, а именно:</a:t>
            </a:r>
          </a:p>
          <a:p>
            <a:r>
              <a:rPr lang="ru-RU" dirty="0"/>
              <a:t>·        R-карты – для КК повторяемости и внутрилабораторной прецизионности (далее прецизионности);</a:t>
            </a:r>
          </a:p>
          <a:p>
            <a:r>
              <a:rPr lang="ru-RU" dirty="0"/>
              <a:t>·        карты скользящих размахов – для КК прецизионности в методе с использованием (одного) ОК;</a:t>
            </a:r>
          </a:p>
          <a:p>
            <a:r>
              <a:rPr lang="ru-RU" dirty="0"/>
              <a:t>·        X-карты – для КК погрешности;</a:t>
            </a:r>
          </a:p>
          <a:p>
            <a:r>
              <a:rPr lang="ru-RU" dirty="0"/>
              <a:t>·        КУСУМ-карты – для контроля систематической погрешности с использованием ОК.</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2944520"/>
            <a:ext cx="6315968" cy="3498075"/>
          </a:xfrm>
          <a:prstGeom prst="rect">
            <a:avLst/>
          </a:prstGeom>
        </p:spPr>
      </p:pic>
    </p:spTree>
    <p:extLst>
      <p:ext uri="{BB962C8B-B14F-4D97-AF65-F5344CB8AC3E}">
        <p14:creationId xmlns:p14="http://schemas.microsoft.com/office/powerpoint/2010/main" val="10428195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332656"/>
            <a:ext cx="8136904" cy="1323439"/>
          </a:xfrm>
          <a:prstGeom prst="rect">
            <a:avLst/>
          </a:prstGeom>
        </p:spPr>
        <p:txBody>
          <a:bodyPr wrap="square">
            <a:spAutoFit/>
          </a:bodyPr>
          <a:lstStyle/>
          <a:p>
            <a:r>
              <a:rPr lang="ru-RU" sz="2000" dirty="0"/>
              <a:t>На контрольную карту наносят в виде горизонтальных прямых среднюю линию и пределы - предел действия и предел предупреждения. Выход результата за эти пределы свидетельствует о нестабильности процесса измерений</a:t>
            </a:r>
            <a:r>
              <a:rPr lang="ru-RU" dirty="0"/>
              <a:t>.</a:t>
            </a:r>
          </a:p>
        </p:txBody>
      </p:sp>
      <p:sp>
        <p:nvSpPr>
          <p:cNvPr id="3" name="Прямоугольник 2"/>
          <p:cNvSpPr/>
          <p:nvPr/>
        </p:nvSpPr>
        <p:spPr>
          <a:xfrm>
            <a:off x="323528" y="1916832"/>
            <a:ext cx="8424936" cy="1631216"/>
          </a:xfrm>
          <a:prstGeom prst="rect">
            <a:avLst/>
          </a:prstGeom>
        </p:spPr>
        <p:txBody>
          <a:bodyPr wrap="square">
            <a:spAutoFit/>
          </a:bodyPr>
          <a:lstStyle/>
          <a:p>
            <a:r>
              <a:rPr lang="ru-RU" sz="2000" dirty="0"/>
              <a:t>Для каждой МВИ разрабатывают контрольную карту (карту Шухарта) и рассчитывают среднюю линию и контрольные пределы: </a:t>
            </a:r>
          </a:p>
          <a:p>
            <a:r>
              <a:rPr lang="ru-RU" sz="2000" b="1" dirty="0"/>
              <a:t>средняя линия  СЛ= 1,128*</a:t>
            </a:r>
            <a:r>
              <a:rPr lang="el-GR" sz="2000" b="1" dirty="0"/>
              <a:t>σ</a:t>
            </a:r>
            <a:r>
              <a:rPr lang="ru-RU" sz="1200" b="1" dirty="0" err="1"/>
              <a:t>Rл</a:t>
            </a:r>
            <a:r>
              <a:rPr lang="ru-RU" sz="2000" b="1" dirty="0"/>
              <a:t> </a:t>
            </a:r>
          </a:p>
          <a:p>
            <a:r>
              <a:rPr lang="ru-RU" sz="2000" b="1" dirty="0"/>
              <a:t>предел действия ПД= 3,686*</a:t>
            </a:r>
            <a:r>
              <a:rPr lang="el-GR" sz="2000" b="1" dirty="0"/>
              <a:t>σ</a:t>
            </a:r>
            <a:r>
              <a:rPr lang="ru-RU" sz="1200" b="1" dirty="0" err="1"/>
              <a:t>Rл</a:t>
            </a:r>
            <a:r>
              <a:rPr lang="ru-RU" sz="2000" b="1" dirty="0"/>
              <a:t>; </a:t>
            </a:r>
          </a:p>
          <a:p>
            <a:r>
              <a:rPr lang="ru-RU" sz="2000" b="1" dirty="0"/>
              <a:t>предел предупреждения ПП= 2,834*</a:t>
            </a:r>
            <a:r>
              <a:rPr lang="el-GR" sz="2000" b="1" dirty="0"/>
              <a:t>σ</a:t>
            </a:r>
            <a:r>
              <a:rPr lang="ru-RU" sz="1200" b="1" dirty="0" err="1"/>
              <a:t>Rл</a:t>
            </a:r>
            <a:r>
              <a:rPr lang="ru-RU" sz="2000" b="1" dirty="0"/>
              <a:t>.</a:t>
            </a:r>
          </a:p>
        </p:txBody>
      </p:sp>
      <p:sp>
        <p:nvSpPr>
          <p:cNvPr id="4" name="Прямоугольник 3"/>
          <p:cNvSpPr/>
          <p:nvPr/>
        </p:nvSpPr>
        <p:spPr>
          <a:xfrm>
            <a:off x="467544" y="4293096"/>
            <a:ext cx="8136904" cy="707886"/>
          </a:xfrm>
          <a:prstGeom prst="rect">
            <a:avLst/>
          </a:prstGeom>
        </p:spPr>
        <p:txBody>
          <a:bodyPr wrap="square">
            <a:spAutoFit/>
          </a:bodyPr>
          <a:lstStyle/>
          <a:p>
            <a:r>
              <a:rPr lang="ru-RU" sz="2000" i="1" dirty="0"/>
              <a:t>Критерии оценки стабильности анализа приведены в разделе 7 ГОСТ Р 50779.42- 99 и разделе 6.3.4 РМГ 76-2014.</a:t>
            </a:r>
          </a:p>
        </p:txBody>
      </p:sp>
    </p:spTree>
    <p:extLst>
      <p:ext uri="{BB962C8B-B14F-4D97-AF65-F5344CB8AC3E}">
        <p14:creationId xmlns:p14="http://schemas.microsoft.com/office/powerpoint/2010/main" val="37808267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500074891"/>
              </p:ext>
            </p:extLst>
          </p:nvPr>
        </p:nvGraphicFramePr>
        <p:xfrm>
          <a:off x="467544" y="692696"/>
          <a:ext cx="792088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19288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83DCEE4-4033-BEBF-F86E-0280021BE7B5}"/>
              </a:ext>
            </a:extLst>
          </p:cNvPr>
          <p:cNvSpPr>
            <a:spLocks noGrp="1"/>
          </p:cNvSpPr>
          <p:nvPr>
            <p:ph idx="1"/>
          </p:nvPr>
        </p:nvSpPr>
        <p:spPr>
          <a:xfrm>
            <a:off x="457200" y="980728"/>
            <a:ext cx="8229600" cy="5544616"/>
          </a:xfrm>
        </p:spPr>
        <p:txBody>
          <a:bodyPr>
            <a:normAutofit fontScale="92500" lnSpcReduction="10000"/>
          </a:bodyPr>
          <a:lstStyle/>
          <a:p>
            <a:pPr marL="137160" indent="0">
              <a:buNone/>
            </a:pPr>
            <a:r>
              <a:rPr lang="ru-RU" sz="1800" b="1" dirty="0">
                <a:effectLst/>
                <a:latin typeface="Times New Roman" panose="02020603050405020304" pitchFamily="18" charset="0"/>
                <a:ea typeface="Calibri" panose="020F0502020204030204" pitchFamily="34" charset="0"/>
              </a:rPr>
              <a:t>Журнал регистрации результатов ВЛК</a:t>
            </a:r>
            <a:endParaRPr lang="ru-RU" sz="1800" b="1" dirty="0">
              <a:latin typeface="Times New Roman" panose="02020603050405020304" pitchFamily="18" charset="0"/>
              <a:ea typeface="Calibri" panose="020F0502020204030204" pitchFamily="34" charset="0"/>
            </a:endParaRPr>
          </a:p>
          <a:p>
            <a:pPr marL="137160" indent="0">
              <a:buNone/>
            </a:pPr>
            <a:r>
              <a:rPr lang="ru-RU" sz="1800" b="1" dirty="0">
                <a:effectLst/>
                <a:latin typeface="Times New Roman" panose="02020603050405020304" pitchFamily="18" charset="0"/>
                <a:ea typeface="Calibri" panose="020F0502020204030204" pitchFamily="34" charset="0"/>
              </a:rPr>
              <a:t>Протоколы контрольных испытаний</a:t>
            </a:r>
          </a:p>
          <a:p>
            <a:pPr marL="137160" indent="0">
              <a:buNone/>
            </a:pPr>
            <a:r>
              <a:rPr lang="ru-RU" sz="1800" b="1" dirty="0">
                <a:effectLst/>
                <a:latin typeface="Times New Roman" panose="02020603050405020304" pitchFamily="18" charset="0"/>
                <a:ea typeface="Calibri" panose="020F0502020204030204" pitchFamily="34" charset="0"/>
              </a:rPr>
              <a:t>Контрольные карты</a:t>
            </a:r>
            <a:r>
              <a:rPr lang="ru-RU" sz="1800" dirty="0">
                <a:effectLst/>
                <a:latin typeface="Times New Roman" panose="02020603050405020304" pitchFamily="18" charset="0"/>
                <a:ea typeface="Calibri" panose="020F0502020204030204" pitchFamily="34" charset="0"/>
              </a:rPr>
              <a:t> </a:t>
            </a:r>
            <a:endParaRPr lang="ru-RU" sz="1800" b="1" dirty="0">
              <a:latin typeface="Times New Roman" panose="02020603050405020304" pitchFamily="18" charset="0"/>
              <a:ea typeface="Calibri" panose="020F0502020204030204" pitchFamily="34" charset="0"/>
            </a:endParaRPr>
          </a:p>
          <a:p>
            <a:pPr marL="137160" indent="0">
              <a:buNone/>
            </a:pPr>
            <a:r>
              <a:rPr lang="ru-RU" sz="1800" b="1" dirty="0">
                <a:effectLst/>
                <a:latin typeface="Times New Roman" panose="02020603050405020304" pitchFamily="18" charset="0"/>
                <a:ea typeface="Calibri" panose="020F0502020204030204" pitchFamily="34" charset="0"/>
              </a:rPr>
              <a:t>Акты по итогам оценки</a:t>
            </a:r>
          </a:p>
          <a:p>
            <a:pPr marL="137160" indent="0">
              <a:buNone/>
            </a:pPr>
            <a:r>
              <a:rPr lang="ru-RU" sz="1800" b="1" dirty="0">
                <a:effectLst/>
                <a:latin typeface="Times New Roman" panose="02020603050405020304" pitchFamily="18" charset="0"/>
                <a:ea typeface="Calibri" panose="020F0502020204030204" pitchFamily="34" charset="0"/>
              </a:rPr>
              <a:t>Отчёты по результатам ВЛК</a:t>
            </a:r>
            <a:endParaRPr lang="ru-RU" sz="1800" b="1" dirty="0">
              <a:latin typeface="Times New Roman" panose="02020603050405020304" pitchFamily="18" charset="0"/>
              <a:ea typeface="Calibri" panose="020F0502020204030204" pitchFamily="34" charset="0"/>
            </a:endParaRPr>
          </a:p>
          <a:p>
            <a:pPr marL="137160" indent="0">
              <a:buNone/>
            </a:pPr>
            <a:r>
              <a:rPr lang="ru-RU" sz="1800" b="1" dirty="0">
                <a:effectLst/>
                <a:latin typeface="Times New Roman" panose="02020603050405020304" pitchFamily="18" charset="0"/>
                <a:ea typeface="Calibri" panose="020F0502020204030204" pitchFamily="34" charset="0"/>
              </a:rPr>
              <a:t>Инструкции, СОП (стандартные операционные процедуры), «Руководство по качеству»</a:t>
            </a:r>
          </a:p>
          <a:p>
            <a:pPr marL="137160" indent="0">
              <a:buNone/>
            </a:pPr>
            <a:endParaRPr lang="ru-RU" sz="1800" b="1" dirty="0">
              <a:latin typeface="Times New Roman" panose="02020603050405020304" pitchFamily="18" charset="0"/>
            </a:endParaRPr>
          </a:p>
          <a:p>
            <a:pPr marL="137160" indent="0">
              <a:buNone/>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Что важно при оформлении:</a:t>
            </a:r>
          </a:p>
          <a:p>
            <a:pPr>
              <a:buFont typeface="Wingdings" panose="05000000000000000000" pitchFamily="2" charset="2"/>
              <a:buChar char="v"/>
            </a:pPr>
            <a:r>
              <a:rPr lang="ru-RU" sz="1800" b="1" dirty="0">
                <a:effectLst/>
                <a:latin typeface="Times New Roman" panose="02020603050405020304" pitchFamily="18" charset="0"/>
                <a:ea typeface="Calibri" panose="020F0502020204030204" pitchFamily="34" charset="0"/>
              </a:rPr>
              <a:t>Полнота</a:t>
            </a:r>
          </a:p>
          <a:p>
            <a:pPr>
              <a:buFont typeface="Wingdings" panose="05000000000000000000" pitchFamily="2" charset="2"/>
              <a:buChar char="v"/>
            </a:pPr>
            <a:r>
              <a:rPr lang="ru-RU" sz="1800" b="1" dirty="0">
                <a:effectLst/>
                <a:latin typeface="Times New Roman" panose="02020603050405020304" pitchFamily="18" charset="0"/>
                <a:ea typeface="Calibri" panose="020F0502020204030204" pitchFamily="34" charset="0"/>
              </a:rPr>
              <a:t>Точность</a:t>
            </a:r>
            <a:endParaRPr lang="ru-RU" sz="1800" b="1" dirty="0">
              <a:latin typeface="Times New Roman" panose="02020603050405020304" pitchFamily="18" charset="0"/>
              <a:ea typeface="Calibri" panose="020F0502020204030204" pitchFamily="34" charset="0"/>
            </a:endParaRPr>
          </a:p>
          <a:p>
            <a:pPr>
              <a:buFont typeface="Wingdings" panose="05000000000000000000" pitchFamily="2" charset="2"/>
              <a:buChar char="v"/>
            </a:pPr>
            <a:r>
              <a:rPr lang="ru-RU" sz="1800" b="1" dirty="0">
                <a:effectLst/>
                <a:latin typeface="Times New Roman" panose="02020603050405020304" pitchFamily="18" charset="0"/>
                <a:ea typeface="Calibri" panose="020F0502020204030204" pitchFamily="34" charset="0"/>
              </a:rPr>
              <a:t>Чёткость и структурированность</a:t>
            </a:r>
          </a:p>
          <a:p>
            <a:pPr>
              <a:buFont typeface="Wingdings" panose="05000000000000000000" pitchFamily="2" charset="2"/>
              <a:buChar char="v"/>
            </a:pPr>
            <a:r>
              <a:rPr lang="ru-RU" sz="1800" b="1" dirty="0">
                <a:effectLst/>
                <a:latin typeface="Times New Roman" panose="02020603050405020304" pitchFamily="18" charset="0"/>
                <a:ea typeface="Calibri" panose="020F0502020204030204" pitchFamily="34" charset="0"/>
              </a:rPr>
              <a:t>Прослеживаемость</a:t>
            </a:r>
          </a:p>
          <a:p>
            <a:pPr>
              <a:buFont typeface="Wingdings" panose="05000000000000000000" pitchFamily="2" charset="2"/>
              <a:buChar char="v"/>
            </a:pPr>
            <a:r>
              <a:rPr lang="ru-RU" sz="1800" b="1" dirty="0">
                <a:effectLst/>
                <a:latin typeface="Times New Roman" panose="02020603050405020304" pitchFamily="18" charset="0"/>
                <a:ea typeface="Calibri" panose="020F0502020204030204" pitchFamily="34" charset="0"/>
              </a:rPr>
              <a:t>Хранение</a:t>
            </a:r>
          </a:p>
          <a:p>
            <a:pPr>
              <a:buFont typeface="Wingdings" panose="05000000000000000000" pitchFamily="2" charset="2"/>
              <a:buChar char="v"/>
            </a:pPr>
            <a:r>
              <a:rPr lang="ru-RU" sz="1800" b="1" dirty="0">
                <a:effectLst/>
                <a:latin typeface="Times New Roman" panose="02020603050405020304" pitchFamily="18" charset="0"/>
                <a:ea typeface="Calibri" panose="020F0502020204030204" pitchFamily="34" charset="0"/>
              </a:rPr>
              <a:t>Анализ</a:t>
            </a:r>
          </a:p>
          <a:p>
            <a:pPr>
              <a:buFont typeface="Wingdings" panose="05000000000000000000" pitchFamily="2" charset="2"/>
              <a:buChar char="v"/>
            </a:pPr>
            <a:endParaRPr lang="ru-RU" sz="1800" b="1" dirty="0">
              <a:latin typeface="Times New Roman" panose="02020603050405020304" pitchFamily="18" charset="0"/>
              <a:ea typeface="Calibri" panose="020F0502020204030204" pitchFamily="34" charset="0"/>
            </a:endParaRPr>
          </a:p>
          <a:p>
            <a:pPr marL="137160" indent="0" algn="just">
              <a:buNone/>
            </a:pPr>
            <a:r>
              <a:rPr lang="ru-RU" sz="2000" b="1" dirty="0">
                <a:solidFill>
                  <a:srgbClr val="FFFF00"/>
                </a:solidFill>
                <a:effectLst/>
                <a:latin typeface="Times New Roman" panose="02020603050405020304" pitchFamily="18" charset="0"/>
                <a:ea typeface="Calibri" panose="020F0502020204030204" pitchFamily="34" charset="0"/>
              </a:rPr>
              <a:t>Грамотная документация по ВЛК — это и инструмент для внутреннего управления качеством, и весомый аргумент при внешних аудитах или аккредитации</a:t>
            </a:r>
            <a:endParaRPr lang="ru-RU" sz="2000" b="1" dirty="0">
              <a:solidFill>
                <a:srgbClr val="FFFF00"/>
              </a:solidFill>
              <a:latin typeface="Times New Roman" panose="02020603050405020304" pitchFamily="18" charset="0"/>
              <a:ea typeface="Calibri" panose="020F0502020204030204" pitchFamily="34" charset="0"/>
            </a:endParaRPr>
          </a:p>
          <a:p>
            <a:pPr>
              <a:buFont typeface="Wingdings" panose="05000000000000000000" pitchFamily="2" charset="2"/>
              <a:buChar char="v"/>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137160" indent="0">
              <a:buNone/>
            </a:pPr>
            <a:endParaRPr lang="ru-RU" dirty="0"/>
          </a:p>
        </p:txBody>
      </p:sp>
      <p:sp>
        <p:nvSpPr>
          <p:cNvPr id="4" name="Заголовок 1">
            <a:extLst>
              <a:ext uri="{FF2B5EF4-FFF2-40B4-BE49-F238E27FC236}">
                <a16:creationId xmlns:a16="http://schemas.microsoft.com/office/drawing/2014/main" id="{3BC4D7DB-5AB6-145D-4D0E-8FBE520C9C65}"/>
              </a:ext>
            </a:extLst>
          </p:cNvPr>
          <p:cNvSpPr>
            <a:spLocks noGrp="1"/>
          </p:cNvSpPr>
          <p:nvPr>
            <p:ph type="title"/>
          </p:nvPr>
        </p:nvSpPr>
        <p:spPr>
          <a:xfrm>
            <a:off x="457200" y="274638"/>
            <a:ext cx="8229600" cy="634082"/>
          </a:xfrm>
        </p:spPr>
        <p:txBody>
          <a:bodyPr>
            <a:normAutofit fontScale="90000"/>
          </a:bodyPr>
          <a:lstStyle/>
          <a:p>
            <a:br>
              <a:rPr lang="ru-RU" sz="2400" dirty="0"/>
            </a:br>
            <a:r>
              <a:rPr lang="ru-RU" sz="2400" dirty="0"/>
              <a:t>Документирование результатов ВЛК</a:t>
            </a:r>
            <a:br>
              <a:rPr lang="ru-RU" sz="2400" dirty="0"/>
            </a:br>
            <a:endParaRPr lang="ru-RU" sz="2400" dirty="0"/>
          </a:p>
        </p:txBody>
      </p:sp>
    </p:spTree>
    <p:extLst>
      <p:ext uri="{BB962C8B-B14F-4D97-AF65-F5344CB8AC3E}">
        <p14:creationId xmlns:p14="http://schemas.microsoft.com/office/powerpoint/2010/main" val="27931077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83DCEE4-4033-BEBF-F86E-0280021BE7B5}"/>
              </a:ext>
            </a:extLst>
          </p:cNvPr>
          <p:cNvSpPr>
            <a:spLocks noGrp="1"/>
          </p:cNvSpPr>
          <p:nvPr>
            <p:ph idx="1"/>
          </p:nvPr>
        </p:nvSpPr>
        <p:spPr>
          <a:xfrm>
            <a:off x="457200" y="1124744"/>
            <a:ext cx="8229600" cy="5400600"/>
          </a:xfrm>
        </p:spPr>
        <p:txBody>
          <a:bodyPr>
            <a:normAutofit/>
          </a:bodyPr>
          <a:lstStyle/>
          <a:p>
            <a:pPr algn="l">
              <a:buFont typeface="Wingdings" panose="05000000000000000000" pitchFamily="2" charset="2"/>
              <a:buChar char="v"/>
            </a:pPr>
            <a:r>
              <a:rPr lang="ru-RU" sz="1600" b="1" dirty="0">
                <a:effectLst/>
              </a:rPr>
              <a:t>Реагирование и анализ</a:t>
            </a:r>
          </a:p>
          <a:p>
            <a:pPr algn="l">
              <a:buFont typeface="Wingdings" panose="05000000000000000000" pitchFamily="2" charset="2"/>
              <a:buChar char="v"/>
            </a:pPr>
            <a:r>
              <a:rPr lang="ru-RU" sz="1600" b="1" dirty="0"/>
              <a:t>Оценка несоответствия (значимость, влияние на результат, вероятность повторного возникновения, системность)</a:t>
            </a:r>
          </a:p>
          <a:p>
            <a:pPr algn="l">
              <a:buFont typeface="Wingdings" panose="05000000000000000000" pitchFamily="2" charset="2"/>
              <a:buChar char="v"/>
            </a:pPr>
            <a:r>
              <a:rPr lang="ru-RU" sz="1600" b="1" dirty="0">
                <a:effectLst/>
              </a:rPr>
              <a:t>Рассмотрение рисков, связанных с несоответствиями</a:t>
            </a:r>
          </a:p>
          <a:p>
            <a:pPr algn="l">
              <a:buFont typeface="Wingdings" panose="05000000000000000000" pitchFamily="2" charset="2"/>
              <a:buChar char="v"/>
            </a:pPr>
            <a:r>
              <a:rPr lang="ru-RU" sz="1600" b="1" dirty="0">
                <a:effectLst/>
              </a:rPr>
              <a:t>Планирование и реализация действий (коррекции, КД) по результатам рассмотрения рисков, в том числе извещение заказчика и необходимость отзыва ранее выданных протоколов</a:t>
            </a:r>
          </a:p>
          <a:p>
            <a:pPr algn="l">
              <a:buFont typeface="Wingdings" panose="05000000000000000000" pitchFamily="2" charset="2"/>
              <a:buChar char="v"/>
            </a:pPr>
            <a:r>
              <a:rPr lang="ru-RU" sz="1600" b="1" dirty="0">
                <a:effectLst/>
              </a:rPr>
              <a:t>Оценка результативности выполненных </a:t>
            </a:r>
            <a:r>
              <a:rPr lang="ru-RU" sz="1600" b="1">
                <a:effectLst/>
              </a:rPr>
              <a:t>действий </a:t>
            </a:r>
          </a:p>
          <a:p>
            <a:pPr algn="l">
              <a:buFont typeface="Wingdings" panose="05000000000000000000" pitchFamily="2" charset="2"/>
              <a:buChar char="v"/>
            </a:pPr>
            <a:r>
              <a:rPr lang="ru-RU" sz="1600" b="1"/>
              <a:t>Повторное </a:t>
            </a:r>
            <a:r>
              <a:rPr lang="ru-RU" sz="1600" b="1" dirty="0"/>
              <a:t>рассмотрение рисков (при необходимости)</a:t>
            </a:r>
          </a:p>
          <a:p>
            <a:pPr marL="137160" indent="0" algn="l">
              <a:buNone/>
            </a:pPr>
            <a:endParaRPr lang="ru-RU" sz="1600" b="1" dirty="0">
              <a:effectLst/>
            </a:endParaRPr>
          </a:p>
          <a:p>
            <a:pPr marL="137160" indent="0" algn="l">
              <a:buNone/>
            </a:pPr>
            <a:r>
              <a:rPr lang="ru-RU" sz="1600" b="1" dirty="0">
                <a:solidFill>
                  <a:srgbClr val="FFFF00"/>
                </a:solidFill>
                <a:effectLst/>
              </a:rPr>
              <a:t>На всех этапах управления несоответствиями осуществляется документирование</a:t>
            </a:r>
          </a:p>
          <a:p>
            <a:pPr marL="137160" indent="0" algn="l">
              <a:buNone/>
            </a:pPr>
            <a:endParaRPr lang="ru-RU" sz="1600" b="1" dirty="0">
              <a:effectLst/>
            </a:endParaRPr>
          </a:p>
        </p:txBody>
      </p:sp>
      <p:sp>
        <p:nvSpPr>
          <p:cNvPr id="4" name="Заголовок 1">
            <a:extLst>
              <a:ext uri="{FF2B5EF4-FFF2-40B4-BE49-F238E27FC236}">
                <a16:creationId xmlns:a16="http://schemas.microsoft.com/office/drawing/2014/main" id="{3BC4D7DB-5AB6-145D-4D0E-8FBE520C9C65}"/>
              </a:ext>
            </a:extLst>
          </p:cNvPr>
          <p:cNvSpPr>
            <a:spLocks noGrp="1"/>
          </p:cNvSpPr>
          <p:nvPr>
            <p:ph type="title"/>
          </p:nvPr>
        </p:nvSpPr>
        <p:spPr>
          <a:xfrm>
            <a:off x="539552" y="188640"/>
            <a:ext cx="8229600" cy="634082"/>
          </a:xfrm>
        </p:spPr>
        <p:txBody>
          <a:bodyPr>
            <a:normAutofit fontScale="90000"/>
          </a:bodyPr>
          <a:lstStyle/>
          <a:p>
            <a:br>
              <a:rPr lang="ru-RU" sz="2400" dirty="0"/>
            </a:br>
            <a:r>
              <a:rPr lang="en-US" sz="2400" dirty="0" err="1"/>
              <a:t>Действия</a:t>
            </a:r>
            <a:r>
              <a:rPr lang="en-US" sz="2400" dirty="0"/>
              <a:t> </a:t>
            </a:r>
            <a:r>
              <a:rPr lang="en-US" sz="2400" dirty="0" err="1"/>
              <a:t>при</a:t>
            </a:r>
            <a:r>
              <a:rPr lang="en-US" sz="2400" dirty="0"/>
              <a:t> </a:t>
            </a:r>
            <a:r>
              <a:rPr lang="en-US" sz="2400" dirty="0" err="1"/>
              <a:t>выявлении</a:t>
            </a:r>
            <a:r>
              <a:rPr lang="en-US" sz="2400" dirty="0"/>
              <a:t> </a:t>
            </a:r>
            <a:r>
              <a:rPr lang="ru-RU" sz="2400" dirty="0"/>
              <a:t>несоответствий</a:t>
            </a:r>
            <a:br>
              <a:rPr lang="ru-RU" sz="2400" dirty="0"/>
            </a:br>
            <a:endParaRPr lang="ru-RU" sz="2400" dirty="0"/>
          </a:p>
        </p:txBody>
      </p:sp>
    </p:spTree>
    <p:extLst>
      <p:ext uri="{BB962C8B-B14F-4D97-AF65-F5344CB8AC3E}">
        <p14:creationId xmlns:p14="http://schemas.microsoft.com/office/powerpoint/2010/main" val="3721299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FED9D00-418A-52F2-CCFF-1D41665CD500}"/>
              </a:ext>
            </a:extLst>
          </p:cNvPr>
          <p:cNvSpPr>
            <a:spLocks noGrp="1"/>
          </p:cNvSpPr>
          <p:nvPr>
            <p:ph idx="1"/>
          </p:nvPr>
        </p:nvSpPr>
        <p:spPr>
          <a:xfrm>
            <a:off x="395536" y="1340768"/>
            <a:ext cx="8229600" cy="3312368"/>
          </a:xfrm>
        </p:spPr>
        <p:txBody>
          <a:bodyPr>
            <a:normAutofit/>
          </a:bodyPr>
          <a:lstStyle/>
          <a:p>
            <a:pPr marL="137160" indent="0" algn="ctr">
              <a:lnSpc>
                <a:spcPct val="110000"/>
              </a:lnSpc>
              <a:buNone/>
            </a:pPr>
            <a:r>
              <a:rPr lang="ru-RU" sz="1800" b="1" dirty="0"/>
              <a:t>Ошибки на этапе планирования</a:t>
            </a:r>
          </a:p>
          <a:p>
            <a:pPr marL="137160" indent="0">
              <a:lnSpc>
                <a:spcPct val="110000"/>
              </a:lnSpc>
              <a:buNone/>
            </a:pPr>
            <a:endParaRPr lang="ru-RU" sz="1800" b="1" dirty="0"/>
          </a:p>
          <a:p>
            <a:pPr marL="342900" lvl="0" indent="-342900">
              <a:lnSpc>
                <a:spcPct val="110000"/>
              </a:lnSpc>
              <a:spcAft>
                <a:spcPts val="800"/>
              </a:spcAft>
              <a:buSzPts val="1000"/>
              <a:buFont typeface="Symbol" panose="05050102010706020507" pitchFamily="18" charset="2"/>
              <a:buChar char=""/>
              <a:tabLst>
                <a:tab pos="457200" algn="l"/>
              </a:tabLst>
            </a:pPr>
            <a:r>
              <a:rPr lang="ru-RU" sz="1800" b="1" dirty="0"/>
              <a:t>ВЛК начинают «после», а не «до» </a:t>
            </a:r>
          </a:p>
          <a:p>
            <a:pPr marL="342900" lvl="0" indent="-342900">
              <a:lnSpc>
                <a:spcPct val="110000"/>
              </a:lnSpc>
              <a:spcAft>
                <a:spcPts val="800"/>
              </a:spcAft>
              <a:buSzPts val="1000"/>
              <a:buFont typeface="Symbol" panose="05050102010706020507" pitchFamily="18" charset="2"/>
              <a:buChar char=""/>
              <a:tabLst>
                <a:tab pos="457200" algn="l"/>
              </a:tabLst>
            </a:pPr>
            <a:r>
              <a:rPr lang="ru-RU" sz="1800" b="1" dirty="0"/>
              <a:t>Не обоснован выбор контрольных образцов </a:t>
            </a:r>
          </a:p>
          <a:p>
            <a:pPr marL="342900" lvl="0" indent="-342900">
              <a:lnSpc>
                <a:spcPct val="110000"/>
              </a:lnSpc>
              <a:spcAft>
                <a:spcPts val="800"/>
              </a:spcAft>
              <a:buSzPts val="1000"/>
              <a:buFont typeface="Symbol" panose="05050102010706020507" pitchFamily="18" charset="2"/>
              <a:buChar char=""/>
              <a:tabLst>
                <a:tab pos="457200" algn="l"/>
              </a:tabLst>
            </a:pPr>
            <a:r>
              <a:rPr lang="ru-RU" sz="1800" b="1" dirty="0"/>
              <a:t>Забыт </a:t>
            </a:r>
            <a:r>
              <a:rPr lang="ru-RU" sz="1800" b="1" dirty="0" err="1"/>
              <a:t>преаналитический</a:t>
            </a:r>
            <a:r>
              <a:rPr lang="ru-RU" sz="1800" b="1" dirty="0"/>
              <a:t> и </a:t>
            </a:r>
            <a:r>
              <a:rPr lang="ru-RU" sz="1800" b="1" dirty="0" err="1"/>
              <a:t>постаналитический</a:t>
            </a:r>
            <a:r>
              <a:rPr lang="ru-RU" sz="1800" b="1" dirty="0"/>
              <a:t> этапы </a:t>
            </a:r>
          </a:p>
          <a:p>
            <a:pPr marL="342900" lvl="0" indent="-342900">
              <a:lnSpc>
                <a:spcPct val="110000"/>
              </a:lnSpc>
              <a:spcAft>
                <a:spcPts val="800"/>
              </a:spcAft>
              <a:buSzPts val="1000"/>
              <a:buFont typeface="Symbol" panose="05050102010706020507" pitchFamily="18" charset="2"/>
              <a:buChar char=""/>
              <a:tabLst>
                <a:tab pos="457200" algn="l"/>
              </a:tabLst>
            </a:pPr>
            <a:r>
              <a:rPr lang="ru-RU" sz="1800" b="1" dirty="0"/>
              <a:t>Не определены периодичность и объём контроля</a:t>
            </a:r>
          </a:p>
          <a:p>
            <a:pPr marL="342900" lvl="0" indent="-342900">
              <a:lnSpc>
                <a:spcPct val="110000"/>
              </a:lnSpc>
              <a:spcAft>
                <a:spcPts val="800"/>
              </a:spcAft>
              <a:buSzPts val="1000"/>
              <a:buFont typeface="Symbol" panose="05050102010706020507" pitchFamily="18" charset="2"/>
              <a:buChar char=""/>
              <a:tabLst>
                <a:tab pos="457200" algn="l"/>
              </a:tabLst>
            </a:pPr>
            <a:r>
              <a:rPr lang="ru-RU" sz="1800" b="1" dirty="0"/>
              <a:t>Минимальное участие в внешней </a:t>
            </a:r>
            <a:r>
              <a:rPr lang="ru-RU" sz="1800" b="1" dirty="0">
                <a:effectLst/>
                <a:ea typeface="Times New Roman" panose="02020603050405020304" pitchFamily="18" charset="0"/>
                <a:cs typeface="Times New Roman" panose="02020603050405020304" pitchFamily="18" charset="0"/>
              </a:rPr>
              <a:t>оценке качества (ВОК)</a:t>
            </a:r>
            <a:r>
              <a:rPr lang="ru-RU" sz="1800" dirty="0">
                <a:effectLst/>
                <a:ea typeface="Times New Roman" panose="02020603050405020304" pitchFamily="18" charset="0"/>
                <a:cs typeface="Times New Roman" panose="02020603050405020304" pitchFamily="18" charset="0"/>
              </a:rPr>
              <a:t> </a:t>
            </a:r>
          </a:p>
          <a:p>
            <a:pPr marL="137160" indent="0">
              <a:lnSpc>
                <a:spcPts val="1650"/>
              </a:lnSpc>
              <a:spcAft>
                <a:spcPts val="800"/>
              </a:spcAft>
              <a:buNone/>
            </a:pPr>
            <a:endParaRPr lang="ru-RU" sz="2400" dirty="0"/>
          </a:p>
        </p:txBody>
      </p:sp>
      <p:sp>
        <p:nvSpPr>
          <p:cNvPr id="4" name="Заголовок 1">
            <a:extLst>
              <a:ext uri="{FF2B5EF4-FFF2-40B4-BE49-F238E27FC236}">
                <a16:creationId xmlns:a16="http://schemas.microsoft.com/office/drawing/2014/main" id="{93B1FCA2-34A2-92D6-1735-45E9AD4B735E}"/>
              </a:ext>
            </a:extLst>
          </p:cNvPr>
          <p:cNvSpPr>
            <a:spLocks noGrp="1"/>
          </p:cNvSpPr>
          <p:nvPr>
            <p:ph type="title"/>
          </p:nvPr>
        </p:nvSpPr>
        <p:spPr>
          <a:xfrm>
            <a:off x="539552" y="231639"/>
            <a:ext cx="8229600" cy="634082"/>
          </a:xfrm>
        </p:spPr>
        <p:txBody>
          <a:bodyPr>
            <a:normAutofit fontScale="90000"/>
          </a:bodyPr>
          <a:lstStyle/>
          <a:p>
            <a:br>
              <a:rPr lang="ru-RU" sz="2400" dirty="0"/>
            </a:br>
            <a:br>
              <a:rPr lang="ru-RU" sz="2400" dirty="0"/>
            </a:br>
            <a:r>
              <a:rPr lang="ru-RU" sz="2400" dirty="0"/>
              <a:t>Типичные ошибки при организации контроля</a:t>
            </a:r>
            <a:br>
              <a:rPr lang="ru-RU" sz="1400" dirty="0"/>
            </a:br>
            <a:br>
              <a:rPr lang="ru-RU" sz="2400" dirty="0"/>
            </a:br>
            <a:endParaRPr lang="ru-RU" sz="2400" dirty="0"/>
          </a:p>
        </p:txBody>
      </p:sp>
    </p:spTree>
    <p:extLst>
      <p:ext uri="{BB962C8B-B14F-4D97-AF65-F5344CB8AC3E}">
        <p14:creationId xmlns:p14="http://schemas.microsoft.com/office/powerpoint/2010/main" val="23333911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FED9D00-418A-52F2-CCFF-1D41665CD500}"/>
              </a:ext>
            </a:extLst>
          </p:cNvPr>
          <p:cNvSpPr>
            <a:spLocks noGrp="1"/>
          </p:cNvSpPr>
          <p:nvPr>
            <p:ph idx="1"/>
          </p:nvPr>
        </p:nvSpPr>
        <p:spPr>
          <a:xfrm>
            <a:off x="457200" y="1124744"/>
            <a:ext cx="8229600" cy="3168352"/>
          </a:xfrm>
        </p:spPr>
        <p:txBody>
          <a:bodyPr>
            <a:normAutofit/>
          </a:bodyPr>
          <a:lstStyle/>
          <a:p>
            <a:pPr marL="137160" indent="0" algn="ctr">
              <a:lnSpc>
                <a:spcPts val="1650"/>
              </a:lnSpc>
              <a:spcAft>
                <a:spcPts val="800"/>
              </a:spcAft>
              <a:buNone/>
            </a:pPr>
            <a:r>
              <a:rPr lang="ru-RU" sz="1800" b="1" dirty="0">
                <a:latin typeface="Times New Roman" panose="02020603050405020304" pitchFamily="18" charset="0"/>
              </a:rPr>
              <a:t>Ошибки при организации</a:t>
            </a:r>
          </a:p>
          <a:p>
            <a:pPr marL="137160" indent="0" algn="ctr">
              <a:lnSpc>
                <a:spcPts val="1650"/>
              </a:lnSpc>
              <a:spcAft>
                <a:spcPts val="800"/>
              </a:spcAft>
              <a:buNone/>
            </a:pPr>
            <a:endParaRPr lang="ru-RU" sz="1800" b="1" dirty="0">
              <a:latin typeface="Times New Roman" panose="02020603050405020304" pitchFamily="18" charset="0"/>
            </a:endParaRP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latin typeface="Times New Roman" panose="02020603050405020304" pitchFamily="18" charset="0"/>
              </a:rPr>
              <a:t>Документ «для галочки». </a:t>
            </a: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latin typeface="Times New Roman" panose="02020603050405020304" pitchFamily="18" charset="0"/>
              </a:rPr>
              <a:t>Недостаточное вовлечение руководства. </a:t>
            </a: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latin typeface="Times New Roman" panose="02020603050405020304" pitchFamily="18" charset="0"/>
              </a:rPr>
              <a:t>Прослеживаемость не обеспечена.</a:t>
            </a: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latin typeface="Times New Roman" panose="02020603050405020304" pitchFamily="18" charset="0"/>
              </a:rPr>
              <a:t>Работа с контрольными образцами без правил</a:t>
            </a: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latin typeface="Times New Roman" panose="02020603050405020304" pitchFamily="18" charset="0"/>
              </a:rPr>
              <a:t>Самодельные контрольные образцы без валидации  </a:t>
            </a: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latin typeface="Times New Roman" panose="02020603050405020304" pitchFamily="18" charset="0"/>
              </a:rPr>
              <a:t>Персонал не обучен</a:t>
            </a:r>
            <a:endParaRPr lang="ru-RU" dirty="0"/>
          </a:p>
        </p:txBody>
      </p:sp>
      <p:sp>
        <p:nvSpPr>
          <p:cNvPr id="4" name="Заголовок 1">
            <a:extLst>
              <a:ext uri="{FF2B5EF4-FFF2-40B4-BE49-F238E27FC236}">
                <a16:creationId xmlns:a16="http://schemas.microsoft.com/office/drawing/2014/main" id="{93B1FCA2-34A2-92D6-1735-45E9AD4B735E}"/>
              </a:ext>
            </a:extLst>
          </p:cNvPr>
          <p:cNvSpPr>
            <a:spLocks noGrp="1"/>
          </p:cNvSpPr>
          <p:nvPr>
            <p:ph type="title"/>
          </p:nvPr>
        </p:nvSpPr>
        <p:spPr>
          <a:xfrm>
            <a:off x="539552" y="231639"/>
            <a:ext cx="8229600" cy="634082"/>
          </a:xfrm>
        </p:spPr>
        <p:txBody>
          <a:bodyPr>
            <a:normAutofit fontScale="90000"/>
          </a:bodyPr>
          <a:lstStyle/>
          <a:p>
            <a:br>
              <a:rPr lang="ru-RU" sz="2400" dirty="0"/>
            </a:br>
            <a:br>
              <a:rPr lang="ru-RU" sz="2400" dirty="0"/>
            </a:br>
            <a:r>
              <a:rPr lang="ru-RU" sz="2400" dirty="0"/>
              <a:t>Типичные ошибки при организации контроля</a:t>
            </a:r>
            <a:br>
              <a:rPr lang="ru-RU" sz="1400" dirty="0"/>
            </a:br>
            <a:br>
              <a:rPr lang="ru-RU" sz="2400" dirty="0"/>
            </a:br>
            <a:endParaRPr lang="ru-RU" sz="2400" dirty="0"/>
          </a:p>
        </p:txBody>
      </p:sp>
    </p:spTree>
    <p:extLst>
      <p:ext uri="{BB962C8B-B14F-4D97-AF65-F5344CB8AC3E}">
        <p14:creationId xmlns:p14="http://schemas.microsoft.com/office/powerpoint/2010/main" val="16189357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FED9D00-418A-52F2-CCFF-1D41665CD500}"/>
              </a:ext>
            </a:extLst>
          </p:cNvPr>
          <p:cNvSpPr>
            <a:spLocks noGrp="1"/>
          </p:cNvSpPr>
          <p:nvPr>
            <p:ph idx="1"/>
          </p:nvPr>
        </p:nvSpPr>
        <p:spPr>
          <a:xfrm>
            <a:off x="539552" y="1052736"/>
            <a:ext cx="8229600" cy="5184576"/>
          </a:xfrm>
        </p:spPr>
        <p:txBody>
          <a:bodyPr>
            <a:noAutofit/>
          </a:bodyPr>
          <a:lstStyle/>
          <a:p>
            <a:pPr marL="137160" indent="0" algn="ctr">
              <a:lnSpc>
                <a:spcPts val="1650"/>
              </a:lnSpc>
              <a:spcAft>
                <a:spcPts val="800"/>
              </a:spcAft>
              <a:buNone/>
            </a:pPr>
            <a:r>
              <a:rPr lang="ru-RU" sz="1800" b="1" dirty="0">
                <a:effectLst/>
                <a:ea typeface="Times New Roman" panose="02020603050405020304" pitchFamily="18" charset="0"/>
                <a:cs typeface="Times New Roman" panose="02020603050405020304" pitchFamily="18" charset="0"/>
              </a:rPr>
              <a:t>Ошибки при проведении контроля</a:t>
            </a:r>
          </a:p>
          <a:p>
            <a:pPr marL="137160" indent="0" algn="ctr">
              <a:lnSpc>
                <a:spcPts val="1650"/>
              </a:lnSpc>
              <a:spcAft>
                <a:spcPts val="800"/>
              </a:spcAft>
              <a:buNone/>
            </a:pPr>
            <a:endParaRPr lang="ru-RU" sz="1800" dirty="0">
              <a:effectLst/>
              <a:ea typeface="Calibri" panose="020F0502020204030204" pitchFamily="34" charset="0"/>
              <a:cs typeface="Times New Roman" panose="02020603050405020304" pitchFamily="18" charset="0"/>
            </a:endParaRP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effectLst/>
                <a:ea typeface="Times New Roman" panose="02020603050405020304" pitchFamily="18" charset="0"/>
                <a:cs typeface="Times New Roman" panose="02020603050405020304" pitchFamily="18" charset="0"/>
              </a:rPr>
              <a:t>Формальное ведение контрольных карт</a:t>
            </a:r>
            <a:r>
              <a:rPr lang="ru-RU" sz="1800" dirty="0">
                <a:effectLst/>
                <a:ea typeface="Times New Roman" panose="02020603050405020304" pitchFamily="18" charset="0"/>
                <a:cs typeface="Times New Roman" panose="02020603050405020304" pitchFamily="18" charset="0"/>
              </a:rPr>
              <a:t> </a:t>
            </a:r>
            <a:endParaRPr lang="ru-RU" sz="1800" dirty="0">
              <a:effectLst/>
              <a:ea typeface="Calibri" panose="020F0502020204030204" pitchFamily="34" charset="0"/>
              <a:cs typeface="Times New Roman" panose="02020603050405020304" pitchFamily="18" charset="0"/>
            </a:endParaRP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effectLst/>
                <a:ea typeface="Times New Roman" panose="02020603050405020304" pitchFamily="18" charset="0"/>
                <a:cs typeface="Times New Roman" panose="02020603050405020304" pitchFamily="18" charset="0"/>
              </a:rPr>
              <a:t>Перерегулирование процесса</a:t>
            </a: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effectLst/>
                <a:ea typeface="Times New Roman" panose="02020603050405020304" pitchFamily="18" charset="0"/>
                <a:cs typeface="Times New Roman" panose="02020603050405020304" pitchFamily="18" charset="0"/>
              </a:rPr>
              <a:t>Неверная работа с ОК</a:t>
            </a:r>
            <a:endParaRPr lang="ru-RU" sz="1800" dirty="0">
              <a:effectLst/>
              <a:ea typeface="Calibri" panose="020F0502020204030204" pitchFamily="34" charset="0"/>
              <a:cs typeface="Times New Roman" panose="02020603050405020304" pitchFamily="18" charset="0"/>
            </a:endParaRP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effectLst/>
                <a:ea typeface="Times New Roman" panose="02020603050405020304" pitchFamily="18" charset="0"/>
                <a:cs typeface="Times New Roman" panose="02020603050405020304" pitchFamily="18" charset="0"/>
              </a:rPr>
              <a:t>Контроль «в отрыве» от серии проб</a:t>
            </a:r>
            <a:r>
              <a:rPr lang="ru-RU" sz="1800" dirty="0">
                <a:effectLst/>
                <a:ea typeface="Times New Roman" panose="02020603050405020304" pitchFamily="18" charset="0"/>
                <a:cs typeface="Times New Roman" panose="02020603050405020304" pitchFamily="18" charset="0"/>
              </a:rPr>
              <a:t> </a:t>
            </a: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effectLst/>
                <a:ea typeface="Times New Roman" panose="02020603050405020304" pitchFamily="18" charset="0"/>
                <a:cs typeface="Times New Roman" panose="02020603050405020304" pitchFamily="18" charset="0"/>
              </a:rPr>
              <a:t>Неправильный расчёт контрольных пределов</a:t>
            </a:r>
            <a:endParaRPr lang="ru-RU" sz="1800" b="1" dirty="0">
              <a:ea typeface="Times New Roman" panose="02020603050405020304" pitchFamily="18" charset="0"/>
              <a:cs typeface="Times New Roman" panose="02020603050405020304" pitchFamily="18" charset="0"/>
            </a:endParaRP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effectLst/>
                <a:ea typeface="Times New Roman" panose="02020603050405020304" pitchFamily="18" charset="0"/>
                <a:cs typeface="Times New Roman" panose="02020603050405020304" pitchFamily="18" charset="0"/>
              </a:rPr>
              <a:t>Проблемы с КУСУМ-картами</a:t>
            </a:r>
            <a:r>
              <a:rPr lang="ru-RU" sz="1800" dirty="0">
                <a:effectLst/>
                <a:ea typeface="Times New Roman" panose="02020603050405020304" pitchFamily="18" charset="0"/>
                <a:cs typeface="Times New Roman" panose="02020603050405020304" pitchFamily="18" charset="0"/>
              </a:rPr>
              <a:t>: при недостаточно точном образце контроля карта начинает «контролировать» не методику, а погрешность аттестованного значения. </a:t>
            </a:r>
            <a:endParaRPr lang="ru-RU" sz="1800" dirty="0">
              <a:ea typeface="Times New Roman" panose="02020603050405020304" pitchFamily="18" charset="0"/>
              <a:cs typeface="Times New Roman" panose="02020603050405020304" pitchFamily="18" charset="0"/>
            </a:endParaRP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cs typeface="Times New Roman" panose="02020603050405020304" pitchFamily="18" charset="0"/>
              </a:rPr>
              <a:t>Для</a:t>
            </a:r>
            <a:r>
              <a:rPr lang="ru-RU" sz="1800" b="1" dirty="0">
                <a:effectLst/>
                <a:ea typeface="Times New Roman" panose="02020603050405020304" pitchFamily="18" charset="0"/>
              </a:rPr>
              <a:t> качественных и ручных методик</a:t>
            </a:r>
            <a:r>
              <a:rPr lang="ru-RU" sz="1800" dirty="0">
                <a:effectLst/>
                <a:ea typeface="Times New Roman" panose="02020603050405020304" pitchFamily="18" charset="0"/>
              </a:rPr>
              <a:t> — отсутствие дополнительных механизмов (перекрёстная проверка специалистами, повторный просмотр проб), так что контроль по привычным картам просто не работает</a:t>
            </a:r>
            <a:endParaRPr lang="ru-RU" sz="1800" dirty="0"/>
          </a:p>
        </p:txBody>
      </p:sp>
      <p:sp>
        <p:nvSpPr>
          <p:cNvPr id="4" name="Заголовок 1">
            <a:extLst>
              <a:ext uri="{FF2B5EF4-FFF2-40B4-BE49-F238E27FC236}">
                <a16:creationId xmlns:a16="http://schemas.microsoft.com/office/drawing/2014/main" id="{93B1FCA2-34A2-92D6-1735-45E9AD4B735E}"/>
              </a:ext>
            </a:extLst>
          </p:cNvPr>
          <p:cNvSpPr>
            <a:spLocks noGrp="1"/>
          </p:cNvSpPr>
          <p:nvPr>
            <p:ph type="title"/>
          </p:nvPr>
        </p:nvSpPr>
        <p:spPr>
          <a:xfrm>
            <a:off x="539552" y="231639"/>
            <a:ext cx="8229600" cy="634082"/>
          </a:xfrm>
        </p:spPr>
        <p:txBody>
          <a:bodyPr>
            <a:normAutofit fontScale="90000"/>
          </a:bodyPr>
          <a:lstStyle/>
          <a:p>
            <a:br>
              <a:rPr lang="ru-RU" sz="2400" dirty="0"/>
            </a:br>
            <a:br>
              <a:rPr lang="ru-RU" sz="2400" dirty="0"/>
            </a:br>
            <a:r>
              <a:rPr lang="ru-RU" sz="2400" dirty="0"/>
              <a:t>Типичные ошибки при организации контроля</a:t>
            </a:r>
            <a:br>
              <a:rPr lang="ru-RU" sz="1400" dirty="0"/>
            </a:br>
            <a:br>
              <a:rPr lang="ru-RU" sz="2400" dirty="0"/>
            </a:br>
            <a:endParaRPr lang="ru-RU" sz="2400" dirty="0"/>
          </a:p>
        </p:txBody>
      </p:sp>
    </p:spTree>
    <p:extLst>
      <p:ext uri="{BB962C8B-B14F-4D97-AF65-F5344CB8AC3E}">
        <p14:creationId xmlns:p14="http://schemas.microsoft.com/office/powerpoint/2010/main" val="27372017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FED9D00-418A-52F2-CCFF-1D41665CD500}"/>
              </a:ext>
            </a:extLst>
          </p:cNvPr>
          <p:cNvSpPr>
            <a:spLocks noGrp="1"/>
          </p:cNvSpPr>
          <p:nvPr>
            <p:ph idx="1"/>
          </p:nvPr>
        </p:nvSpPr>
        <p:spPr>
          <a:xfrm>
            <a:off x="611560" y="1268760"/>
            <a:ext cx="8229600" cy="5184576"/>
          </a:xfrm>
        </p:spPr>
        <p:txBody>
          <a:bodyPr>
            <a:noAutofit/>
          </a:bodyPr>
          <a:lstStyle/>
          <a:p>
            <a:pPr marL="137160" indent="0" algn="ctr">
              <a:lnSpc>
                <a:spcPts val="1650"/>
              </a:lnSpc>
              <a:spcAft>
                <a:spcPts val="800"/>
              </a:spcAft>
              <a:buNone/>
            </a:pPr>
            <a:r>
              <a:rPr lang="ru-RU" sz="1800" b="1" dirty="0">
                <a:effectLst/>
                <a:ea typeface="Times New Roman" panose="02020603050405020304" pitchFamily="18" charset="0"/>
                <a:cs typeface="Times New Roman" panose="02020603050405020304" pitchFamily="18" charset="0"/>
              </a:rPr>
              <a:t>Ошибки при интерпретации и использовании результатов</a:t>
            </a:r>
          </a:p>
          <a:p>
            <a:pPr marL="137160" indent="0" algn="ctr">
              <a:lnSpc>
                <a:spcPts val="1650"/>
              </a:lnSpc>
              <a:spcAft>
                <a:spcPts val="800"/>
              </a:spcAft>
              <a:buNone/>
            </a:pPr>
            <a:endParaRPr lang="ru-RU" sz="1800" dirty="0">
              <a:effectLst/>
              <a:ea typeface="Calibri" panose="020F0502020204030204" pitchFamily="34" charset="0"/>
              <a:cs typeface="Times New Roman" panose="02020603050405020304" pitchFamily="18" charset="0"/>
            </a:endParaRP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effectLst/>
                <a:ea typeface="Times New Roman" panose="02020603050405020304" pitchFamily="18" charset="0"/>
                <a:cs typeface="Times New Roman" panose="02020603050405020304" pitchFamily="18" charset="0"/>
              </a:rPr>
              <a:t>Реакция только на «красные» точки </a:t>
            </a: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effectLst/>
                <a:ea typeface="Times New Roman" panose="02020603050405020304" pitchFamily="18" charset="0"/>
                <a:cs typeface="Times New Roman" panose="02020603050405020304" pitchFamily="18" charset="0"/>
              </a:rPr>
              <a:t>«Спишем на случайность»</a:t>
            </a:r>
            <a:r>
              <a:rPr lang="ru-RU" sz="1800" dirty="0">
                <a:effectLst/>
                <a:ea typeface="Times New Roman" panose="02020603050405020304" pitchFamily="18" charset="0"/>
                <a:cs typeface="Times New Roman" panose="02020603050405020304" pitchFamily="18" charset="0"/>
              </a:rPr>
              <a:t> </a:t>
            </a: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effectLst/>
                <a:ea typeface="Times New Roman" panose="02020603050405020304" pitchFamily="18" charset="0"/>
                <a:cs typeface="Times New Roman" panose="02020603050405020304" pitchFamily="18" charset="0"/>
              </a:rPr>
              <a:t>ВЛК и ВОК живут раздельно</a:t>
            </a:r>
            <a:endParaRPr lang="ru-RU" sz="1800" dirty="0">
              <a:ea typeface="Times New Roman" panose="02020603050405020304" pitchFamily="18" charset="0"/>
              <a:cs typeface="Times New Roman" panose="02020603050405020304" pitchFamily="18" charset="0"/>
            </a:endParaRP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effectLst/>
                <a:ea typeface="Times New Roman" panose="02020603050405020304" pitchFamily="18" charset="0"/>
                <a:cs typeface="Times New Roman" panose="02020603050405020304" pitchFamily="18" charset="0"/>
              </a:rPr>
              <a:t>История контрольных измерений не сохраняется</a:t>
            </a:r>
          </a:p>
          <a:p>
            <a:pPr marL="342900" lvl="0" indent="-342900">
              <a:lnSpc>
                <a:spcPts val="1650"/>
              </a:lnSpc>
              <a:spcAft>
                <a:spcPts val="800"/>
              </a:spcAft>
              <a:buSzPts val="1000"/>
              <a:buFont typeface="Symbol" panose="05050102010706020507" pitchFamily="18" charset="2"/>
              <a:buChar char=""/>
              <a:tabLst>
                <a:tab pos="457200" algn="l"/>
              </a:tabLst>
            </a:pPr>
            <a:r>
              <a:rPr lang="ru-RU" sz="1800" b="1" dirty="0">
                <a:effectLst/>
                <a:ea typeface="Times New Roman" panose="02020603050405020304" pitchFamily="18" charset="0"/>
                <a:cs typeface="Times New Roman" panose="02020603050405020304" pitchFamily="18" charset="0"/>
              </a:rPr>
              <a:t>Результаты контроля не превращаются в решения</a:t>
            </a:r>
            <a:endParaRPr lang="ru-RU" sz="1800" dirty="0">
              <a:effectLst/>
              <a:ea typeface="Calibri" panose="020F0502020204030204" pitchFamily="34" charset="0"/>
              <a:cs typeface="Times New Roman" panose="02020603050405020304" pitchFamily="18" charset="0"/>
            </a:endParaRPr>
          </a:p>
        </p:txBody>
      </p:sp>
      <p:sp>
        <p:nvSpPr>
          <p:cNvPr id="4" name="Заголовок 1">
            <a:extLst>
              <a:ext uri="{FF2B5EF4-FFF2-40B4-BE49-F238E27FC236}">
                <a16:creationId xmlns:a16="http://schemas.microsoft.com/office/drawing/2014/main" id="{93B1FCA2-34A2-92D6-1735-45E9AD4B735E}"/>
              </a:ext>
            </a:extLst>
          </p:cNvPr>
          <p:cNvSpPr>
            <a:spLocks noGrp="1"/>
          </p:cNvSpPr>
          <p:nvPr>
            <p:ph type="title"/>
          </p:nvPr>
        </p:nvSpPr>
        <p:spPr>
          <a:xfrm>
            <a:off x="539552" y="231639"/>
            <a:ext cx="8229600" cy="634082"/>
          </a:xfrm>
        </p:spPr>
        <p:txBody>
          <a:bodyPr>
            <a:normAutofit fontScale="90000"/>
          </a:bodyPr>
          <a:lstStyle/>
          <a:p>
            <a:br>
              <a:rPr lang="ru-RU" sz="2400" dirty="0"/>
            </a:br>
            <a:br>
              <a:rPr lang="ru-RU" sz="2400" dirty="0"/>
            </a:br>
            <a:r>
              <a:rPr lang="ru-RU" sz="2400" dirty="0"/>
              <a:t>Типичные ошибки при организации контроля</a:t>
            </a:r>
            <a:br>
              <a:rPr lang="ru-RU" sz="1400" dirty="0"/>
            </a:br>
            <a:br>
              <a:rPr lang="ru-RU" sz="2400" dirty="0"/>
            </a:br>
            <a:endParaRPr lang="ru-RU" sz="2400" dirty="0"/>
          </a:p>
        </p:txBody>
      </p:sp>
    </p:spTree>
    <p:extLst>
      <p:ext uri="{BB962C8B-B14F-4D97-AF65-F5344CB8AC3E}">
        <p14:creationId xmlns:p14="http://schemas.microsoft.com/office/powerpoint/2010/main" val="18217990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Благодарю за внимание!</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3429000"/>
            <a:ext cx="3544788" cy="1490266"/>
          </a:xfrm>
          <a:prstGeom prst="rect">
            <a:avLst/>
          </a:prstGeom>
        </p:spPr>
      </p:pic>
    </p:spTree>
    <p:extLst>
      <p:ext uri="{BB962C8B-B14F-4D97-AF65-F5344CB8AC3E}">
        <p14:creationId xmlns:p14="http://schemas.microsoft.com/office/powerpoint/2010/main" val="39686597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
  <TotalTime>3923</TotalTime>
  <Words>3665</Words>
  <Application>Microsoft Office PowerPoint</Application>
  <PresentationFormat>Экран (4:3)</PresentationFormat>
  <Paragraphs>436</Paragraphs>
  <Slides>53</Slides>
  <Notes>2</Notes>
  <HiddenSlides>0</HiddenSlides>
  <MMClips>0</MMClips>
  <ScaleCrop>false</ScaleCrop>
  <HeadingPairs>
    <vt:vector size="6" baseType="variant">
      <vt:variant>
        <vt:lpstr>Использованные шрифты</vt:lpstr>
      </vt:variant>
      <vt:variant>
        <vt:i4>12</vt:i4>
      </vt:variant>
      <vt:variant>
        <vt:lpstr>Тема</vt:lpstr>
      </vt:variant>
      <vt:variant>
        <vt:i4>1</vt:i4>
      </vt:variant>
      <vt:variant>
        <vt:lpstr>Заголовки слайдов</vt:lpstr>
      </vt:variant>
      <vt:variant>
        <vt:i4>53</vt:i4>
      </vt:variant>
    </vt:vector>
  </HeadingPairs>
  <TitlesOfParts>
    <vt:vector size="66" baseType="lpstr">
      <vt:lpstr>Arial</vt:lpstr>
      <vt:lpstr>Book Antiqua</vt:lpstr>
      <vt:lpstr>Calibri</vt:lpstr>
      <vt:lpstr>Cambria Math</vt:lpstr>
      <vt:lpstr>Garamond</vt:lpstr>
      <vt:lpstr>Lucida Sans</vt:lpstr>
      <vt:lpstr>Symbol</vt:lpstr>
      <vt:lpstr>Tahoma</vt:lpstr>
      <vt:lpstr>Times New Roman</vt:lpstr>
      <vt:lpstr>Wingdings</vt:lpstr>
      <vt:lpstr>Wingdings 2</vt:lpstr>
      <vt:lpstr>Wingdings 3</vt:lpstr>
      <vt:lpstr>Апекс</vt:lpstr>
      <vt:lpstr>Обеспечение достоверности результатов лабораторной деятельности: внутренний контроль качества в испытательной лаборатории</vt:lpstr>
      <vt:lpstr>Достоверность результатов</vt:lpstr>
      <vt:lpstr> Из чего складывается достоверность </vt:lpstr>
      <vt:lpstr>Презентация PowerPoint</vt:lpstr>
      <vt:lpstr> Достоверность — основа доверия к лаборатории </vt:lpstr>
      <vt:lpstr>  Роль и место мониторинга достоверности результатов лабораторной деятельности в системе менеджмента лаборатории   </vt:lpstr>
      <vt:lpstr>  Место МДР в системе менеджмента лаборатории  </vt:lpstr>
      <vt:lpstr>  Роль МДР в системе менеджмента   </vt:lpstr>
      <vt:lpstr>Презентация PowerPoint</vt:lpstr>
      <vt:lpstr>Презентация PowerPoint</vt:lpstr>
      <vt:lpstr>Требования стандарта ГОСТ ISO/IEC 17025-2019</vt:lpstr>
      <vt:lpstr>Требования стандарта ГОСТ ISO/IEC 17025-2019</vt:lpstr>
      <vt:lpstr>Предупредительный контроль</vt:lpstr>
      <vt:lpstr>Периодический контроль</vt:lpstr>
      <vt:lpstr>Планирование внутреннего контроля в лаборатории </vt:lpstr>
      <vt:lpstr> Средства и алгоритмы контроля </vt:lpstr>
      <vt:lpstr>Презентация PowerPoint</vt:lpstr>
      <vt:lpstr> Контролируемые показатели качества  </vt:lpstr>
      <vt:lpstr>Презентация PowerPoint</vt:lpstr>
      <vt:lpstr>Контроль качества результатов включает:</vt:lpstr>
      <vt:lpstr>Проверка приемлемости результатов анализа</vt:lpstr>
      <vt:lpstr>Презентация PowerPoint</vt:lpstr>
      <vt:lpstr>Проверка приемлемости результатов анализа</vt:lpstr>
      <vt:lpstr>Презентация PowerPoint</vt:lpstr>
      <vt:lpstr>Презентация PowerPoint</vt:lpstr>
      <vt:lpstr>Внутренний оперативный контроль прецизионности и точности (ВОК)</vt:lpstr>
      <vt:lpstr>Презентация PowerPoint</vt:lpstr>
      <vt:lpstr>Презентация PowerPoint</vt:lpstr>
      <vt:lpstr>Контроль точности</vt:lpstr>
      <vt:lpstr>Контроль точности с использованием СО (АС) </vt:lpstr>
      <vt:lpstr>Контроль точности методом добавок</vt:lpstr>
      <vt:lpstr>Контроль точности методом разбавлений </vt:lpstr>
      <vt:lpstr>Контроль точности методом сочетания разбавления и добавки </vt:lpstr>
      <vt:lpstr>Контроль стабильности</vt:lpstr>
      <vt:lpstr>Презентация PowerPoint</vt:lpstr>
      <vt:lpstr>Презентация PowerPoint</vt:lpstr>
      <vt:lpstr>Периодическая проверка подконтрольности процедуры выполнения анализа с применением образцов для контроля</vt:lpstr>
      <vt:lpstr>Методы контроля регламентированные РМГ 76</vt:lpstr>
      <vt:lpstr>Метод выборочного статистического контроля</vt:lpstr>
      <vt:lpstr>План ВСК прецизионности и погрешности результатов</vt:lpstr>
      <vt:lpstr>Презентация PowerPoint</vt:lpstr>
      <vt:lpstr>Контрольные карты Шухарта</vt:lpstr>
      <vt:lpstr>Презентация PowerPoint</vt:lpstr>
      <vt:lpstr>Презентация PowerPoint</vt:lpstr>
      <vt:lpstr>Презентация PowerPoint</vt:lpstr>
      <vt:lpstr>Презентация PowerPoint</vt:lpstr>
      <vt:lpstr> Документирование результатов ВЛК </vt:lpstr>
      <vt:lpstr> Действия при выявлении несоответствий </vt:lpstr>
      <vt:lpstr>  Типичные ошибки при организации контроля  </vt:lpstr>
      <vt:lpstr>  Типичные ошибки при организации контроля  </vt:lpstr>
      <vt:lpstr>  Типичные ошибки при организации контроля  </vt:lpstr>
      <vt:lpstr>  Типичные ошибки при организации контроля  </vt:lpstr>
      <vt:lpstr>Благодарю за внимание!</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Метрологический контроль результатов измерений испытательных лабораторий</dc:title>
  <dc:creator>Моисеева Е.С.</dc:creator>
  <cp:lastModifiedBy>Бахчиванжи Александр Сергеевич</cp:lastModifiedBy>
  <cp:revision>196</cp:revision>
  <cp:lastPrinted>2016-03-09T08:42:01Z</cp:lastPrinted>
  <dcterms:created xsi:type="dcterms:W3CDTF">2015-12-29T12:00:45Z</dcterms:created>
  <dcterms:modified xsi:type="dcterms:W3CDTF">2026-10-20T01:44:09Z</dcterms:modified>
</cp:coreProperties>
</file>